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1" r:id="rId6"/>
    <p:sldId id="273" r:id="rId7"/>
    <p:sldId id="259" r:id="rId8"/>
    <p:sldId id="263" r:id="rId9"/>
    <p:sldId id="265" r:id="rId10"/>
    <p:sldId id="260" r:id="rId11"/>
    <p:sldId id="266" r:id="rId12"/>
    <p:sldId id="269" r:id="rId13"/>
    <p:sldId id="274" r:id="rId14"/>
    <p:sldId id="264" r:id="rId15"/>
    <p:sldId id="268" r:id="rId16"/>
    <p:sldId id="279" r:id="rId17"/>
    <p:sldId id="267" r:id="rId18"/>
    <p:sldId id="270" r:id="rId19"/>
    <p:sldId id="271" r:id="rId20"/>
    <p:sldId id="275" r:id="rId21"/>
    <p:sldId id="276" r:id="rId22"/>
    <p:sldId id="278" r:id="rId23"/>
    <p:sldId id="277" r:id="rId2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EA4335"/>
    <a:srgbClr val="000000"/>
    <a:srgbClr val="0A66C2"/>
    <a:srgbClr val="FF0000"/>
    <a:srgbClr val="008000"/>
    <a:srgbClr val="0000F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4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2T16:16:52.9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574 1 24575,'-1'0'0,"1"0"0,0 0 0,0 0 0,0 0 0,-1 0 0,1 0 0,0 0 0,0 0 0,0 0 0,0 0 0,0 0 0,0 1 0,-1-1 0,1 0 0,0 0 0,0 0 0,0 0 0,0 0 0,0 0 0,0 0 0,0 0 0,0 0 0,-1 1 0,0 1 0,1-1 0,-3 5 0,2 1 0,0 0 0,2 8 0,0-2 0,-1 10 0,-1-21 0,1-1 0,-1 0 0,0 0 0,0 0 0,0 1 0,0-1 0,0 0 0,0 0 0,-3 1 0,-4 5 0,7-5 0,0 0 0,0 0 0,0 1 0,0-1 0,1 3 0,0-4 0,0 1 0,0 0 0,-1 0 0,1-1 0,-1 1 0,0 0 0,0 0 0,-3 1 0,1 1 0,0-1 0,0 0 0,-1 5 0,1-1 0,3-6 0,0 0 0,0 0 0,0 0 0,-1 0 0,1 1 0,-1-1 0,0 0 0,0 0 0,-2 1 0,1 0 0,0-1 0,0 1 0,1 0 0,-3 3 0,3-3 0,0 0 0,-1 0 0,0-1 0,-2 3 0,-3 2 0,-9 8 0,12-10 0,2-2 0,0-1 0,0 1 0,-1-1 0,0 1 0,0-1 0,0 1 0,-7 1 0,7-1 0,-1-1 0,0 1 0,1-1 0,0 1 0,0 0 0,-3 1 0,3-1 0,0 0 0,-6 3 0,5-3 0,-6 4 0,7-3 0,-1-1 0,0 0 0,0 0 0,0 0 0,0-1 0,-1 1 0,0 0 0,0-1 0,-10 3 0,5-2 0,8-1 0,0-1 0,1 0 0,-1 1 0,1-1 0,-1 0 0,0 1 0,1-1 0,0 1 0,-1-1 0,0 1 0,-4 2 0,-1 0 0,1 0 0,-1 0 0,0-1 0,-10 3 0,14-4 0,1 0 0,0 0 0,0-1 0,0 1 0,-2 2 0,2-3 0,1 1 0,-1 0 0,0 0 0,1 0 0,-1-1 0,0 1 0,-4 1 0,-5 0 0,4-1 0,0 1 0,1-1 0,-11 4 0,10-2 0,0-1 0,0 0 0,0 0 0,0 0 0,-1 0 0,1-1 0,-15 3 0,21-4 0,-5 1 0,0-1 0,-1 1 0,0 0 0,0-1 0,-7 1 0,5-1 0,2 0 0,-1 1 0,-15 1 0,26-3 0,1 1 0,-1 0 0,0 0 0,1 0 0,-1 0 0,0 0 0,0 1 0,1-1 0,-1 0 0,0 1 0,5 0 0,4 1 0,20 4 0,-6 2 0,-19-6 0,11 4 0,-12-4 0,0 0 0,10 3 0,6 0 0,20 7 0,-36-11 0,10 3 0,-12-4 0,-1 1 0,1 0 0,-1 0 0,0 0 0,0 0 0,1 0 0,-2 0 0,5 2 0,5 5 0,-10-7 0,0 1 0,1-1 0,-1 0 0,1 1 0,-1-1 0,1 0 0,5 2 0,-4-1 0,1-1 0,-1 1 0,0 0 0,6 3 0,12 9 0,-9-5 0,-5-4 0,-6-3 0,1-1 0,0 1 0,6 3 0,-6-4 0,0 1 0,0 0 0,0 0 0,-1 0 0,1 0 0,1 2 0,4 3 0,25 16 0,-23-16 0,-8-6 0,1 1 0,-1-1 0,0 1 0,0-1 0,-1 1 0,1 0 0,-1-1 0,1 3 0,-1-3 0,0 1 0,-1-1 0,1 0 0,0 1 0,1-1 0,-1 0 0,1 0 0,2 2 0,5 3 0,14 13 0,-22-17 0,1-1 0,-2 1 0,1-1 0,0 1 0,0 2 0,-1-2 0,1 0 0,1 2 0,0-1-273,-1 1 0,0-1 0,0 1 0,-1 3 0,0-4-6553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1T17:44:01.3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1997 1 24575,'-1'0'0,"1"0"0,-1 0 0,1 1 0,-1-1 0,0 0 0,1 1 0,-1-1 0,1 1 0,-1-1 0,1 1 0,-1-1 0,1 1 0,-1-1 0,1 1 0,-1-1 0,1 1 0,0 0 0,-1-1 0,1 1 0,0 0 0,0-1 0,0 1 0,-1 1 0,-4 20 0,4-18 0,-7 54 0,3 1 0,2 0 0,6 71 0,-1-26 0,-2 98 0,-1-191 0,-1-1 0,0 1 0,-1-1 0,0 0 0,0 0 0,-1 0 0,-1-1 0,1 1 0,-8 9 0,-16 40 0,23-41 0,1 0 0,0 0 0,2 0 0,0 0 0,1 24 0,1-27 0,0 0 0,-1 1 0,-1-1 0,0 0 0,-1 0 0,0 0 0,-2-1 0,-6 18 0,-1-5 0,1 1 0,2 0 0,-7 37 0,8-3 0,8-53 0,0 0 0,-1 1 0,0-1 0,-1 0 0,0 1 0,-1-1 0,0 0 0,0-1 0,-6 13 0,1-7 0,1 1 0,1 0 0,0 0 0,-6 27 0,8-26 0,-1 0 0,-1 0 0,0 0 0,-10 18 0,-8 10 0,-32 83 0,44-95 0,5-18 0,-1-1 0,0 1 0,-1-1 0,-1-1 0,0 1 0,0-2 0,-25 21 0,22-20 0,0 1 0,1-1 0,0 2 0,1 0 0,1 0 0,-10 16 0,10-12 0,0-1 0,-23 26 0,18-25 0,-18 32 0,21-31 0,-1-1 0,0-1 0,-1 0 0,-1 0 0,0-2 0,-2 0 0,1-1 0,-2 0 0,-34 20 0,16-17 0,30-15 0,0 1 0,1 0 0,-1-1 0,1 2 0,-1-1 0,1 1 0,0-1 0,0 2 0,1-1 0,-6 6 0,-11 15 0,-1 0 0,-1-1 0,-1-2 0,-1 0 0,-34 22 0,51-38 0,1 0 0,0 1 0,0 0 0,0 0 0,-9 13 0,11-13 0,0 0 0,-1 0 0,0-1 0,0 0 0,-1 0 0,1 0 0,-15 8 0,-16 5 0,13-7 0,0 1 0,1 1 0,-36 29 0,36-23 0,-1-1 0,0-1 0,-1-1 0,-1-1 0,0-2 0,-1 0 0,-47 15 0,71-28 0,-19 7 0,-1-1 0,0-1 0,-1-1 0,1-2 0,-29 2 0,24-4 0,1 1 0,-1 2 0,-51 13 0,91-19 0,-1 1 0,1 0 0,-1 1 0,1 0 0,-1 1 0,0 0 0,1 1 0,-1 1 0,0-1 0,0 2 0,17 6 0,15 8 0,66 38 0,-17 9 0,-68-49 0,39 35 0,-43-33 0,1-2 0,37 24 0,18 5 0,71 55 0,-128-87 0,37 19 0,-43-27 0,-1 2 0,0 0 0,0 0 0,-1 1 0,0 0 0,0 1 0,-1 0 0,12 14 0,22 45 0,-37-55 0,0 0 0,1-1 0,0 0 0,1 0 0,0-1 0,1-1 0,17 16 0,-12-14 0,1 2 0,-2 0 0,0 0 0,22 31 0,40 73 0,-29-42 0,-22-34 0,-16-25 0,1-1 0,1-1 0,19 22 0,-19-22 0,0 0 0,0 1 0,-2 0 0,0 1 0,-1 0 0,7 19 0,13 25 0,86 137 0,-80-142 0,-25-43 0,-1-1 0,0 1 0,-1 0 0,-1 0 0,0 1 0,0 0 0,-2 0 0,4 16 0,-6-19 0,0 1 0,1-1 0,0 1 0,1-1 0,1 0 0,0 0 0,0 0 0,10 13 0,17 29 0,48 109 0,-76-150 0,0 1 0,-1 0 0,0 0 0,-1 0 0,1 18 0,-2-13 0,2 0 0,4 19 0,-1-8-273,-1-1 0,-2 1 0,0 0 0,-3 36 0,0-41-6553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2T17:23:56.8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10453 65 24575,'-25'-1'0,"1"2"0,-1 1 0,0 0 0,1 2 0,-42 12 0,28-5 0,-1-2 0,0-1 0,0-2 0,0-2 0,-1-1 0,-77-5 0,45-10 0,53 8 0,0 0 0,-37-1 0,-290-4 0,308 5 0,-1-2 0,-48-14 0,48 10 0,0 2 0,-44-4 0,-297 9 0,187 6 0,-2588-3-1869,2069-16-572,204 1 1114,225 30 2522,18-1 2438,212-16-3244,-54-11 1,-51-3-360,-739 17-30,812 4 0,0 3 0,-103 24 0,-52 6 0,198-34 0,5-1 0,1 1 0,0 2 0,-48 14 0,-192 56 0,77-23 0,176-46 0,0 1 0,0 1 0,0 0 0,2 2 0,-1 1 0,1 1 0,1 1 0,-19 16 0,-40 26 0,53-39 0,-38 32 0,6 5 0,-2-3 0,-2-2 0,-80 48 0,112-80 0,1 2 0,1 1 0,1 2 0,-40 41 0,28-21 0,2 3 0,-32 49 0,53-72 0,-2 0 0,0-1 0,-2-1 0,0-1 0,-1 0 0,-1-2 0,-1 0 0,0-2 0,-30 15 0,50-28 0,-1 0 0,0 0 0,0-1 0,0 0 0,1 1 0,-1-1 0,0-1 0,-1 1 0,1-1 0,0 1 0,0-1 0,0 0 0,-7-1 0,9 0 0,0 0 0,0 0 0,-1 0 0,1 0 0,0-1 0,0 1 0,0 0 0,1-1 0,-1 1 0,0-1 0,0 0 0,1 1 0,-1-1 0,1 0 0,0 0 0,-1 0 0,1 0 0,0 0 0,0-1 0,0 1 0,1 0 0,-1 0 0,1-1 0,-1 1 0,0-3 0,-3-32 0,1 0 0,1-1 0,7-69 0,-1 34 0,0-256 0,-7 381 0,-3 0 0,-15 65 0,-7 55 0,18-23 0,10-146 0,0 1 0,0-1 0,0 0 0,0 0 0,1 0 0,-1 0 0,1 0 0,0 1 0,0-1 0,0 0 0,0 0 0,1-1 0,-1 1 0,3 4 0,-2-5 0,0-1 0,-1 1 0,1-1 0,0 1 0,0-1 0,0 0 0,0 0 0,0 0 0,0 0 0,0 0 0,0 0 0,0 0 0,1-1 0,-1 1 0,4 0 0,7-1 0,-1-1 0,1 0 0,-1-1 0,1 0 0,-1-1 0,12-4 0,12-2 0,-1 3 0,-1 2 0,1 2 0,45 2 0,105 16 0,13 0 0,-70-16-1365,-91 0-5461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43CA-F3E3-028C-A654-8296346C4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7DB0F-65E1-3571-C56F-79E2063AF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EFFF0-D7B5-1B56-5383-768BF949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10CA8-EBED-6425-C3A0-F47EE5F3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327F9-08E3-8DB1-DE71-7447158B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C0147-A430-6528-3507-7DC388085B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09C7F6-87ED-F2A2-1308-97088515140A}"/>
              </a:ext>
            </a:extLst>
          </p:cNvPr>
          <p:cNvSpPr txBox="1"/>
          <p:nvPr userDrawn="1"/>
        </p:nvSpPr>
        <p:spPr>
          <a:xfrm>
            <a:off x="11238271" y="226142"/>
            <a:ext cx="845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בס"ד</a:t>
            </a:r>
            <a:endParaRPr lang="LID4096" sz="1600" dirty="0">
              <a:solidFill>
                <a:schemeClr val="accent5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667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86E6-C9B5-09AB-3360-BD862FA2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0169C-87DE-A228-3E88-F188B0100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0006A-DEA1-5839-9C77-011DAC34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ED527-72AF-3B3F-90C9-7C57F184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8296C-CEE9-849F-39D0-7778C2C4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2476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55AAB5-21D3-0C0C-5750-8DBE31A05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F6A84-C516-EBA0-3F45-7BFEB539F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D3E5-63BA-8954-B5E5-99EB4C9B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A2BF9-1162-4239-3147-779C52D2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9ED9E-D577-08C2-DA0B-5C0DDB93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225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025F-7289-BB46-D5C0-404C1F98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02D0-4624-BA70-F609-943557377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D6BE2-6A0C-5761-0F04-13FF0E21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85976-89DC-0C38-0225-4CB501A5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282A8-0D12-CA3F-7E44-9C27DE3C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018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D14A-94A0-F0FA-3071-FDD0A7E2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C94B5-7676-1F4F-9134-E36729121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00F1E-F790-5710-B162-9124E19D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CB1A-4866-025B-7071-6FC0433D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274C0-5CEF-6D44-BFA7-836C4DEE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9682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BCF17-292A-EE88-59E2-787F9825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F023-A45C-10A5-CF3E-B33F93309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A139D-7DB4-8CB7-E713-C7AA89279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AD68A-CF55-9456-5CCA-696EBD32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232F8-E470-70ED-F9DC-2BC2E864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1C716-AC2D-3F9C-7037-0F965B7B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774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6E51-F423-08BC-0377-0CAC0817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37D04-F426-514E-F678-E354F387B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EA381-0527-BD63-18C6-A458D612B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EF3D7-2195-1490-4194-71BD7753C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C28F7F-EBB5-0FCB-5A00-7F0F3BC8C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880393-3E0A-69EB-C838-C2ABE34DA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93411-2F43-36A3-3331-E69F20BFD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53F1A-64CC-0FA9-0C9A-870FBFB3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614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4645-02F1-02A3-9362-201CF120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B143D-A06C-2FEC-4B01-070A56AE7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01DDA-5AC2-7A53-EEAD-1D5CE13E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62185-7088-9C6D-E6D0-6A1CEDF6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251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78824-8A17-5FCA-A7B5-68C0E274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30C7C-4FF5-37CA-DFBF-91903971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A4D2A-7300-64B6-DDAD-93E9826A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325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8ABE-A843-070C-0BE0-595CFFDF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17D6B-D785-2931-A07C-0FCE9BA63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A611E-86CB-1B42-B90B-3CFEC1281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C5D7E-52E4-5832-5AD6-A24898BE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A2E94-8506-402C-F426-8A46DAB18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CD967-C167-664C-AC9A-0BE3C7EB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199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8BA3-6CE1-B38C-ECC1-581687BE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B24D5-A1F4-AD0E-3631-6B93981B3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18D53-2345-5B75-F228-E535BDB5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8F96F-19D3-5037-C21D-AA4EB276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BA1F9-86AF-EBEC-1A12-D5FE52D1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D4B42-D79F-BF11-F5D9-77A4F953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56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CB08AA-FFD2-0DED-69AE-22F44CB0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6FA05-7BFB-C60A-1C71-FECC6C6A8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90977-6DE1-540D-7E6B-843FD57C34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334A4-E105-446B-A6D6-F7A88EB39C4C}" type="datetimeFigureOut">
              <a:rPr lang="LID4096" smtClean="0"/>
              <a:t>07/24/2024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EF205-139C-648C-A9E0-04347D1A2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B4B7D-BCF0-6065-02B5-5AE0415D6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90888-7FB9-48A3-BFBA-1DEBBA41671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746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9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5" Type="http://schemas.openxmlformats.org/officeDocument/2006/relationships/customXml" Target="../ink/ink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12.wdp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7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9ED9D-831C-435B-74E2-D0E5921815EC}"/>
              </a:ext>
            </a:extLst>
          </p:cNvPr>
          <p:cNvSpPr/>
          <p:nvPr/>
        </p:nvSpPr>
        <p:spPr>
          <a:xfrm>
            <a:off x="1972210" y="922226"/>
            <a:ext cx="8247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Time Side Channel Attack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7C0E6-24DD-EB6C-DAA5-3EC25BB274C3}"/>
              </a:ext>
            </a:extLst>
          </p:cNvPr>
          <p:cNvSpPr txBox="1"/>
          <p:nvPr/>
        </p:nvSpPr>
        <p:spPr>
          <a:xfrm>
            <a:off x="5191432" y="4550779"/>
            <a:ext cx="6459793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he-IL" sz="2800" dirty="0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מגישים: אבישי גונן ואריאל זקן</a:t>
            </a:r>
          </a:p>
          <a:p>
            <a:pPr algn="r" rtl="1">
              <a:lnSpc>
                <a:spcPct val="150000"/>
              </a:lnSpc>
            </a:pPr>
            <a:r>
              <a:rPr lang="he-IL" sz="2800" dirty="0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מורה מנחה: מר אריה </a:t>
            </a:r>
            <a:r>
              <a:rPr lang="he-IL" sz="2800" dirty="0" err="1">
                <a:solidFill>
                  <a:schemeClr val="accent5">
                    <a:lumMod val="50000"/>
                  </a:schemeClr>
                </a:solidFill>
                <a:latin typeface="Guttman Kav" panose="02010401010101010101" pitchFamily="2" charset="-79"/>
                <a:cs typeface="Guttman Kav" panose="02010401010101010101" pitchFamily="2" charset="-79"/>
              </a:rPr>
              <a:t>הנל</a:t>
            </a:r>
            <a:endParaRPr lang="LID4096" sz="2800" dirty="0">
              <a:solidFill>
                <a:schemeClr val="accent5">
                  <a:lumMod val="50000"/>
                </a:schemeClr>
              </a:solidFill>
              <a:cs typeface="Guttman Kav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661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6EF84-4320-BB70-B2E9-A5B5FA8AE1E5}"/>
              </a:ext>
            </a:extLst>
          </p:cNvPr>
          <p:cNvSpPr/>
          <p:nvPr/>
        </p:nvSpPr>
        <p:spPr>
          <a:xfrm>
            <a:off x="3913239" y="1941591"/>
            <a:ext cx="7497860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en-US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ECC + ECDSA</a:t>
            </a:r>
            <a:endParaRPr lang="he-IL" sz="4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4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תיאוריה – </a:t>
            </a:r>
            <a:r>
              <a:rPr lang="en-US" sz="44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HNP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44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המתקפה</a:t>
            </a:r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he-IL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-</a:t>
            </a:r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attack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DB590-0E67-FD9D-14E4-0E9C8A1F6B69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6" name="Picture 2" descr="‪Minerva: Loop bounds are enough‬‏">
            <a:extLst>
              <a:ext uri="{FF2B5EF4-FFF2-40B4-BE49-F238E27FC236}">
                <a16:creationId xmlns:a16="http://schemas.microsoft.com/office/drawing/2014/main" id="{E1D8D43F-7554-410C-397F-7696F1173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43" b="90179" l="4232" r="89978">
                        <a14:foregroundMark x1="4677" y1="64286" x2="4677" y2="64286"/>
                        <a14:foregroundMark x1="6904" y1="69643" x2="6904" y2="69643"/>
                        <a14:foregroundMark x1="4454" y1="81250" x2="4454" y2="81250"/>
                        <a14:foregroundMark x1="11581" y1="90179" x2="11581" y2="90179"/>
                        <a14:foregroundMark x1="33408" y1="49107" x2="33408" y2="49107"/>
                        <a14:foregroundMark x1="39421" y1="48214" x2="39421" y2="48214"/>
                        <a14:foregroundMark x1="41425" y1="33036" x2="41425" y2="33036"/>
                        <a14:foregroundMark x1="44543" y1="50893" x2="44543" y2="50893"/>
                        <a14:foregroundMark x1="55679" y1="50893" x2="55679" y2="50893"/>
                        <a14:foregroundMark x1="61693" y1="48214" x2="61693" y2="48214"/>
                        <a14:foregroundMark x1="66370" y1="50000" x2="66370" y2="50000"/>
                        <a14:foregroundMark x1="78842" y1="52679" x2="78842" y2="52679"/>
                        <a14:foregroundMark x1="16258" y1="33929" x2="16258" y2="33929"/>
                        <a14:foregroundMark x1="17817" y1="33929" x2="16704" y2="25893"/>
                        <a14:foregroundMark x1="17595" y1="23214" x2="17372" y2="18750"/>
                        <a14:foregroundMark x1="16036" y1="20536" x2="15145" y2="38393"/>
                        <a14:foregroundMark x1="16036" y1="17857" x2="15367" y2="39286"/>
                        <a14:foregroundMark x1="14254" y1="19643" x2="14031" y2="45536"/>
                        <a14:foregroundMark x1="12027" y1="23214" x2="13363" y2="31250"/>
                        <a14:foregroundMark x1="11581" y1="23214" x2="12918" y2="33929"/>
                        <a14:foregroundMark x1="11581" y1="25000" x2="14254" y2="44643"/>
                        <a14:foregroundMark x1="12249" y1="27679" x2="14254" y2="43750"/>
                        <a14:foregroundMark x1="12027" y1="28571" x2="13140" y2="40179"/>
                        <a14:foregroundMark x1="11804" y1="29464" x2="12695" y2="40179"/>
                        <a14:foregroundMark x1="11804" y1="30357" x2="13363" y2="40179"/>
                        <a14:foregroundMark x1="11581" y1="25893" x2="13140" y2="38393"/>
                        <a14:foregroundMark x1="16927" y1="7143" x2="16927" y2="7143"/>
                        <a14:backgroundMark x1="12918" y1="91964" x2="12918" y2="91964"/>
                        <a14:backgroundMark x1="4232" y1="63393" x2="4232" y2="63393"/>
                        <a14:backgroundMark x1="4009" y1="66964" x2="4009" y2="66964"/>
                        <a14:backgroundMark x1="55011" y1="51786" x2="55011" y2="51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12" y="4520696"/>
            <a:ext cx="3832214" cy="95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77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453889" y="430612"/>
            <a:ext cx="1549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ECC</a:t>
            </a:r>
          </a:p>
        </p:txBody>
      </p:sp>
      <p:pic>
        <p:nvPicPr>
          <p:cNvPr id="1030" name="Picture 6" descr="What Is Elliptic Curve Cryptography? Definition FAQs Avi,, 49% OFF">
            <a:extLst>
              <a:ext uri="{FF2B5EF4-FFF2-40B4-BE49-F238E27FC236}">
                <a16:creationId xmlns:a16="http://schemas.microsoft.com/office/drawing/2014/main" id="{DE64DD90-814E-DF26-E4D2-02A52F39F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1757499"/>
            <a:ext cx="11676194" cy="327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4FF72C-159A-C2D1-356C-21F443AE8360}"/>
              </a:ext>
            </a:extLst>
          </p:cNvPr>
          <p:cNvSpPr/>
          <p:nvPr/>
        </p:nvSpPr>
        <p:spPr>
          <a:xfrm>
            <a:off x="2545012" y="1061555"/>
            <a:ext cx="40853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</a:t>
            </a:r>
            <a:r>
              <a:rPr lang="en-US" sz="32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dding</a:t>
            </a:r>
            <a:endParaRPr lang="en-US" sz="32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0D058-CAC4-6F8D-5F85-C4441271E92F}"/>
              </a:ext>
            </a:extLst>
          </p:cNvPr>
          <p:cNvSpPr/>
          <p:nvPr/>
        </p:nvSpPr>
        <p:spPr>
          <a:xfrm>
            <a:off x="5555990" y="1117140"/>
            <a:ext cx="408532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Doubling</a:t>
            </a:r>
          </a:p>
        </p:txBody>
      </p:sp>
    </p:spTree>
    <p:extLst>
      <p:ext uri="{BB962C8B-B14F-4D97-AF65-F5344CB8AC3E}">
        <p14:creationId xmlns:p14="http://schemas.microsoft.com/office/powerpoint/2010/main" val="1260557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01939" y="279888"/>
            <a:ext cx="4771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ECC - example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0915E-AD23-DD34-2F01-E2862EB02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13" y="1297547"/>
            <a:ext cx="10658168" cy="5129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DC989-8548-3843-C998-2A8066DF5C5F}"/>
              </a:ext>
            </a:extLst>
          </p:cNvPr>
          <p:cNvSpPr txBox="1"/>
          <p:nvPr/>
        </p:nvSpPr>
        <p:spPr>
          <a:xfrm>
            <a:off x="8555856" y="3059668"/>
            <a:ext cx="1333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scalar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A3D3F-AE17-D9D1-7E5C-09BF7883EC6D}"/>
              </a:ext>
            </a:extLst>
          </p:cNvPr>
          <p:cNvSpPr txBox="1"/>
          <p:nvPr/>
        </p:nvSpPr>
        <p:spPr>
          <a:xfrm>
            <a:off x="9568845" y="3403481"/>
            <a:ext cx="1333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Point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816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036592" y="469621"/>
            <a:ext cx="2394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ECDSA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4D26D-022D-2E73-8E8C-C35634073B90}"/>
                  </a:ext>
                </a:extLst>
              </p:cNvPr>
              <p:cNvSpPr/>
              <p:nvPr/>
            </p:nvSpPr>
            <p:spPr>
              <a:xfrm>
                <a:off x="761290" y="1392951"/>
                <a:ext cx="10669419" cy="52154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בוחרים מפתח פרטי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x</a:t>
                </a:r>
                <a:endParaRPr lang="he-IL" sz="2800" b="1" dirty="0">
                  <a:ln w="0"/>
                  <a:solidFill>
                    <a:schemeClr val="accent5">
                      <a:lumMod val="75000"/>
                    </a:schemeClr>
                  </a:solidFill>
                  <a:effectLst/>
                </a:endParaRP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בוחרים מספר אקראי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k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עבור כל חתימה</a:t>
                </a: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מחשבים נקודה </a:t>
                </a:r>
                <a:r>
                  <a:rPr lang="en-US" sz="2800" b="1" dirty="0" err="1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kG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=P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וממנה את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r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, שהיא הקואורדינטה ה-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x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של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P</a:t>
                </a:r>
                <a:endParaRPr lang="he-IL" sz="2800" b="1" dirty="0">
                  <a:ln w="0"/>
                  <a:solidFill>
                    <a:schemeClr val="accent5">
                      <a:lumMod val="75000"/>
                    </a:schemeClr>
                  </a:solidFill>
                  <a:effectLst/>
                </a:endParaRP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מחשבים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s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באמצעות המשוואה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s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=</m:t>
                    </m:r>
                    <m:sSup>
                      <m:sSupPr>
                        <m:ctrlP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 (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z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+</m:t>
                    </m:r>
                    <m:r>
                      <m:rPr>
                        <m:nor/>
                      </m:rPr>
                      <a:rPr lang="en-US" sz="28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rx</m:t>
                    </m:r>
                    <m:r>
                      <m:rPr>
                        <m:nor/>
                      </m:rPr>
                      <a:rPr lang="he-IL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) </m:t>
                    </m:r>
                    <m:r>
                      <m:rPr>
                        <m:nor/>
                      </m:rP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mod</m:t>
                    </m:r>
                    <m:r>
                      <m:rPr>
                        <m:nor/>
                      </m:rP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28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n</m:t>
                    </m:r>
                  </m:oMath>
                </a14:m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כאשר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z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הוא המסר המיועד לחתימה ו-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 n </a:t>
                </a: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הוא סדר הנקודה הבסיסית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G</a:t>
                </a: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b="1" dirty="0">
                  <a:ln w="0"/>
                  <a:solidFill>
                    <a:schemeClr val="accent5">
                      <a:lumMod val="75000"/>
                    </a:schemeClr>
                  </a:solidFill>
                  <a:effectLst/>
                </a:endParaRP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החתימה תהיה: 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(</a:t>
                </a:r>
                <a:r>
                  <a:rPr lang="en-US" sz="2800" b="1" dirty="0" err="1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s,r</a:t>
                </a:r>
                <a:r>
                  <a:rPr lang="en-US" sz="2800" b="1" dirty="0">
                    <a:ln w="0"/>
                    <a:solidFill>
                      <a:schemeClr val="accent5">
                        <a:lumMod val="75000"/>
                      </a:schemeClr>
                    </a:solidFill>
                    <a:effectLst/>
                  </a:rPr>
                  <a:t>)</a:t>
                </a:r>
              </a:p>
              <a:p>
                <a:pPr marL="571500" indent="-571500" algn="r" rtl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b="1" cap="none" spc="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54D26D-022D-2E73-8E8C-C35634073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90" y="1392951"/>
                <a:ext cx="10669419" cy="5215467"/>
              </a:xfrm>
              <a:prstGeom prst="rect">
                <a:avLst/>
              </a:prstGeom>
              <a:blipFill>
                <a:blip r:embed="rId2"/>
                <a:stretch>
                  <a:fillRect r="-10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02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597662" y="430613"/>
            <a:ext cx="1609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HNP</a:t>
            </a:r>
          </a:p>
        </p:txBody>
      </p:sp>
      <p:pic>
        <p:nvPicPr>
          <p:cNvPr id="2050" name="Picture 2" descr="‪You have sniper eyes if you can find the hidden number in 6 seconds!‬‏">
            <a:extLst>
              <a:ext uri="{FF2B5EF4-FFF2-40B4-BE49-F238E27FC236}">
                <a16:creationId xmlns:a16="http://schemas.microsoft.com/office/drawing/2014/main" id="{E2CBEA8E-6875-287F-CE52-882B5125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5" y="430613"/>
            <a:ext cx="3907615" cy="218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C5E73-4099-3551-0B1A-E898A6C05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85" b="3537"/>
          <a:stretch/>
        </p:blipFill>
        <p:spPr>
          <a:xfrm>
            <a:off x="1462938" y="2983877"/>
            <a:ext cx="3730020" cy="844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B90DE8-9B90-8CF6-6684-A4579988A1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12" r="2561" b="11163"/>
          <a:stretch/>
        </p:blipFill>
        <p:spPr>
          <a:xfrm>
            <a:off x="1431375" y="4002151"/>
            <a:ext cx="3684161" cy="586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A19C49-BFEB-3C0C-0534-2F10EBB3C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62" y="3535354"/>
            <a:ext cx="3879020" cy="5863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A2E855-3630-4C12-2395-C32377318E6F}"/>
              </a:ext>
            </a:extLst>
          </p:cNvPr>
          <p:cNvSpPr/>
          <p:nvPr/>
        </p:nvSpPr>
        <p:spPr>
          <a:xfrm>
            <a:off x="-477318" y="3085675"/>
            <a:ext cx="31652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1)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89E16F-5666-04CE-C329-73D4105284AA}"/>
              </a:ext>
            </a:extLst>
          </p:cNvPr>
          <p:cNvSpPr/>
          <p:nvPr/>
        </p:nvSpPr>
        <p:spPr>
          <a:xfrm>
            <a:off x="-477318" y="3916515"/>
            <a:ext cx="31652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2)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56" name="Picture 8" descr="‪Purple Arrow PNG Transparent Images Free Download | Vector Files | Pngtree‬‏">
            <a:extLst>
              <a:ext uri="{FF2B5EF4-FFF2-40B4-BE49-F238E27FC236}">
                <a16:creationId xmlns:a16="http://schemas.microsoft.com/office/drawing/2014/main" id="{D3ACB702-15BA-89E2-15D5-72BFBD37B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778" r="93333">
                        <a14:foregroundMark x1="93333" y1="49778" x2="93333" y2="49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31" y="2793338"/>
            <a:ext cx="2070396" cy="207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선 연결선 8">
            <a:extLst>
              <a:ext uri="{FF2B5EF4-FFF2-40B4-BE49-F238E27FC236}">
                <a16:creationId xmlns:a16="http://schemas.microsoft.com/office/drawing/2014/main" id="{4C9FF42F-1659-42C8-83A9-2922E674FFA6}"/>
              </a:ext>
            </a:extLst>
          </p:cNvPr>
          <p:cNvSpPr/>
          <p:nvPr/>
        </p:nvSpPr>
        <p:spPr>
          <a:xfrm>
            <a:off x="2939760" y="4511160"/>
            <a:ext cx="365760" cy="0"/>
          </a:xfrm>
          <a:prstGeom prst="line">
            <a:avLst/>
          </a:prstGeom>
          <a:solidFill>
            <a:srgbClr val="AB008B">
              <a:alpha val="5000"/>
            </a:srgbClr>
          </a:solidFill>
          <a:ln w="36000">
            <a:solidFill>
              <a:srgbClr val="AB008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AB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76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645913" y="430613"/>
            <a:ext cx="151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CVP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270B3D-B8CB-1A38-3CAE-35C8B5961CAD}"/>
              </a:ext>
            </a:extLst>
          </p:cNvPr>
          <p:cNvSpPr/>
          <p:nvPr/>
        </p:nvSpPr>
        <p:spPr>
          <a:xfrm>
            <a:off x="285135" y="2055926"/>
            <a:ext cx="316522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0"/>
                <a:solidFill>
                  <a:srgbClr val="0000FF"/>
                </a:solidFill>
                <a:effectLst>
                  <a:reflection blurRad="6350" stA="53000" endA="300" endPos="35500" dir="5400000" sy="-90000" algn="bl" rotWithShape="0"/>
                </a:effectLst>
              </a:rPr>
              <a:t>B = {b1, b2}</a:t>
            </a:r>
          </a:p>
          <a:p>
            <a:endParaRPr lang="en-US" sz="40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r>
              <a:rPr lang="en-US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CVP = {</a:t>
            </a:r>
            <a:r>
              <a:rPr lang="he-IL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40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,-1}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642CDC-080B-8695-005D-06C5D343B367}"/>
              </a:ext>
            </a:extLst>
          </p:cNvPr>
          <p:cNvGrpSpPr/>
          <p:nvPr/>
        </p:nvGrpSpPr>
        <p:grpSpPr>
          <a:xfrm>
            <a:off x="3733969" y="1469556"/>
            <a:ext cx="8172896" cy="4351141"/>
            <a:chOff x="443012" y="430613"/>
            <a:chExt cx="6872188" cy="3498570"/>
          </a:xfrm>
        </p:grpSpPr>
        <p:pic>
          <p:nvPicPr>
            <p:cNvPr id="3074" name="Picture 2" descr="‪Closest Vector Problem | Download Scientific Diagram‬‏">
              <a:extLst>
                <a:ext uri="{FF2B5EF4-FFF2-40B4-BE49-F238E27FC236}">
                  <a16:creationId xmlns:a16="http://schemas.microsoft.com/office/drawing/2014/main" id="{8DF17E3C-1FB7-247D-07FE-912DE8F64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12" y="430613"/>
              <a:ext cx="6872188" cy="3498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4034CA-566C-D801-7609-EA088ABA0EFF}"/>
                </a:ext>
              </a:extLst>
            </p:cNvPr>
            <p:cNvSpPr/>
            <p:nvPr/>
          </p:nvSpPr>
          <p:spPr>
            <a:xfrm>
              <a:off x="1902156" y="2388245"/>
              <a:ext cx="3165223" cy="5196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008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u</a:t>
              </a:r>
              <a:endParaRPr lang="en-US" sz="4000" b="1" cap="none" spc="0" dirty="0">
                <a:ln w="0"/>
                <a:solidFill>
                  <a:srgbClr val="008000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9A583A-32EF-6614-A4AF-9D061339756E}"/>
                </a:ext>
              </a:extLst>
            </p:cNvPr>
            <p:cNvSpPr/>
            <p:nvPr/>
          </p:nvSpPr>
          <p:spPr>
            <a:xfrm>
              <a:off x="2031878" y="3056462"/>
              <a:ext cx="2905780" cy="5196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 b="1" dirty="0">
                  <a:ln w="0"/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CVP</a:t>
              </a:r>
              <a:endParaRPr lang="en-US" sz="3200" b="1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78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41" y="387016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3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D8974-2AFE-33BD-45D4-479C260A8C78}"/>
              </a:ext>
            </a:extLst>
          </p:cNvPr>
          <p:cNvSpPr/>
          <p:nvPr/>
        </p:nvSpPr>
        <p:spPr>
          <a:xfrm>
            <a:off x="8743511" y="1479591"/>
            <a:ext cx="29033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קטע קוד פגיע:</a:t>
            </a:r>
            <a:endParaRPr lang="en-US" sz="36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F1F4D-D454-A867-D4B1-88C5341D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30" y="528757"/>
            <a:ext cx="6650016" cy="38397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447914-1442-CD5D-E993-16191B3E3BE7}"/>
              </a:ext>
            </a:extLst>
          </p:cNvPr>
          <p:cNvSpPr/>
          <p:nvPr/>
        </p:nvSpPr>
        <p:spPr>
          <a:xfrm>
            <a:off x="1299210" y="3257550"/>
            <a:ext cx="1181100" cy="3429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82411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25F5C-1682-A0D6-2EFC-649AE9CC5C6F}"/>
              </a:ext>
            </a:extLst>
          </p:cNvPr>
          <p:cNvSpPr/>
          <p:nvPr/>
        </p:nvSpPr>
        <p:spPr>
          <a:xfrm>
            <a:off x="6443383" y="1332291"/>
            <a:ext cx="55785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א – איסוף חתימות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098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5FB7CD99-04F0-B46F-D5CE-5846436D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3714187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39C0FF-EE0C-06AB-5BE0-1E5E750EFE00}"/>
              </a:ext>
            </a:extLst>
          </p:cNvPr>
          <p:cNvSpPr/>
          <p:nvPr/>
        </p:nvSpPr>
        <p:spPr>
          <a:xfrm>
            <a:off x="2759774" y="3760988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t1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4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E94513E9-538B-785B-D2DE-DBB72030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4203131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2A1FE7-7F45-2C58-19F5-4C8C087641FD}"/>
              </a:ext>
            </a:extLst>
          </p:cNvPr>
          <p:cNvSpPr/>
          <p:nvPr/>
        </p:nvSpPr>
        <p:spPr>
          <a:xfrm>
            <a:off x="2759774" y="4249932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t2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6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D3491247-9CCE-7F27-9C6C-AA023C1A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4662270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DEDF07-FC80-E52B-D18C-05D12ABDB34B}"/>
              </a:ext>
            </a:extLst>
          </p:cNvPr>
          <p:cNvSpPr/>
          <p:nvPr/>
        </p:nvSpPr>
        <p:spPr>
          <a:xfrm>
            <a:off x="2759774" y="4709071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t3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8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E5F62069-7687-2A20-D7FB-B5380223F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5163442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1096A5-F883-5A14-B0DB-7598CDD662BA}"/>
              </a:ext>
            </a:extLst>
          </p:cNvPr>
          <p:cNvSpPr/>
          <p:nvPr/>
        </p:nvSpPr>
        <p:spPr>
          <a:xfrm>
            <a:off x="2759774" y="5210243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t4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0" name="Picture 2" descr="בורגונדי מיליציה חרצית חותמת בדצ - algarvevillasdesignholidays.co.uk">
            <a:extLst>
              <a:ext uri="{FF2B5EF4-FFF2-40B4-BE49-F238E27FC236}">
                <a16:creationId xmlns:a16="http://schemas.microsoft.com/office/drawing/2014/main" id="{0F6E9CB2-B74C-07E9-69E2-D020E9E6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6" y="5664614"/>
            <a:ext cx="501598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63D843-3DAB-DD26-49CB-397AE7FDBE54}"/>
              </a:ext>
            </a:extLst>
          </p:cNvPr>
          <p:cNvSpPr/>
          <p:nvPr/>
        </p:nvSpPr>
        <p:spPr>
          <a:xfrm>
            <a:off x="2759774" y="5711415"/>
            <a:ext cx="45886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t5</a:t>
            </a:r>
            <a:endParaRPr lang="en-US" sz="2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3" name="Graphic 22" descr="Envelope with solid fill">
            <a:extLst>
              <a:ext uri="{FF2B5EF4-FFF2-40B4-BE49-F238E27FC236}">
                <a16:creationId xmlns:a16="http://schemas.microsoft.com/office/drawing/2014/main" id="{D575E560-A4FC-19F1-5FEF-7125F7506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0509" y="2040177"/>
            <a:ext cx="914400" cy="914400"/>
          </a:xfrm>
          <a:prstGeom prst="rect">
            <a:avLst/>
          </a:prstGeom>
        </p:spPr>
      </p:pic>
      <p:pic>
        <p:nvPicPr>
          <p:cNvPr id="4102" name="Picture 6" descr="Digital Signer Pro - License">
            <a:extLst>
              <a:ext uri="{FF2B5EF4-FFF2-40B4-BE49-F238E27FC236}">
                <a16:creationId xmlns:a16="http://schemas.microsoft.com/office/drawing/2014/main" id="{ACF43AE0-4766-78E8-DBCA-061AA0C3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36" y="1356187"/>
            <a:ext cx="2022987" cy="202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-3.33333E-6 0.00023 C -0.00338 0.00185 -0.00677 0.00324 -0.01002 0.00532 C -0.02213 0.01296 -0.00612 0.00532 -0.01797 0.01088 C -0.03034 0.0081 -0.04323 0.00741 -0.05547 0.0037 C -0.09453 -0.00856 -0.0263 -0.01065 -0.09909 -0.01736 C -0.12695 -0.02037 -0.11145 -0.01898 -0.14557 -0.02106 C -0.14791 -0.0206 -0.15833 -0.01852 -0.16132 -0.01736 C -0.16367 -0.01667 -0.16575 -0.01458 -0.16823 -0.01412 C -0.17994 -0.01065 -0.20377 -0.00509 -0.20377 -0.00486 C -0.21627 -0.00625 -0.23346 -0.00787 -0.24531 -0.01065 C -0.27955 -0.01806 -0.2427 -0.01412 -0.27695 -0.01944 C -0.31432 -0.02523 -0.29752 -0.02106 -0.33229 -0.02454 C -0.34127 -0.02546 -0.35013 -0.02708 -0.35898 -0.02801 C -0.36315 -0.02847 -0.39362 -0.03079 -0.39856 -0.03171 C -0.41185 -0.0338 -0.42487 -0.03634 -0.43815 -0.03843 C -0.45455 -0.0375 -0.47122 -0.03796 -0.4875 -0.03518 C -0.49192 -0.03426 -0.49609 -0.03032 -0.50039 -0.02801 C -0.50664 -0.02477 -0.51302 -0.02268 -0.51927 -0.01944 C -0.52343 -0.0169 -0.52773 -0.01481 -0.53203 -0.01227 C -0.53476 -0.01065 -0.53724 -0.00833 -0.53997 -0.00694 C -0.54257 -0.00579 -0.54531 -0.00579 -0.54778 -0.00509 C -0.5552 -0.00625 -0.56237 -0.00856 -0.56953 -0.00856 C -0.57226 -0.00856 -0.57487 -0.00602 -0.57747 -0.00509 C -0.58385 -0.00301 -0.58424 -0.00347 -0.59023 -0.00347 " pathEditMode="relative" rAng="0" ptsTypes="AAAAAAAAAAAAAAAAAAAAAAA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8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2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6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015 0.00671 0.02357 0.0162 0.03385 0.0199 C 0.04101 0.02268 0.04831 0.02291 0.0556 0.0243 C 0.06745 0.02639 0.07929 0.02777 0.09101 0.03009 C 0.11041 0.03402 0.12969 0.03981 0.14909 0.04305 C 0.17539 0.04722 0.22812 0.05162 0.22812 0.05162 C 0.23567 0.05393 0.24323 0.05602 0.25078 0.05879 C 0.26067 0.06227 0.27057 0.0669 0.2806 0.07037 C 0.29857 0.07639 0.3164 0.08472 0.33463 0.0875 L 0.3539 0.09051 C 0.36146 0.08889 0.36901 0.08727 0.37656 0.08611 C 0.39206 0.08379 0.40781 0.08333 0.42331 0.08032 C 0.44831 0.07569 0.44114 0.07176 0.46523 0.06458 C 0.47109 0.06273 0.47708 0.06296 0.48294 0.06157 C 0.49271 0.05949 0.50221 0.05602 0.51198 0.0544 C 0.52461 0.05231 0.51797 0.0537 0.53216 0.05023 C 0.53567 0.04815 0.53906 0.04583 0.54258 0.04444 C 0.54635 0.04305 0.55013 0.04259 0.5539 0.04143 C 0.55716 0.04074 0.56041 0.03958 0.56367 0.03865 C 0.58034 0.02546 0.56081 0.04143 0.5789 0.0243 C 0.58021 0.02315 0.58164 0.02268 0.58294 0.02152 C 0.58919 0.01551 0.58567 0.01574 0.58867 0.01574 " pathEditMode="relative" ptsTypes="AAAAAAAAAAAAAAAAAAAAAAA">
                                      <p:cBhvr>
                                        <p:cTn id="7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0" grpId="1"/>
      <p:bldP spid="15" grpId="0"/>
      <p:bldP spid="15" grpId="1"/>
      <p:bldP spid="17" grpId="0"/>
      <p:bldP spid="17" grpId="1"/>
      <p:bldP spid="19" grpId="0"/>
      <p:bldP spid="19" grpId="1"/>
      <p:bldP spid="21" grpId="0"/>
      <p:bldP spid="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12056-D03D-3C84-DA77-E3555D8616C5}"/>
              </a:ext>
            </a:extLst>
          </p:cNvPr>
          <p:cNvSpPr/>
          <p:nvPr/>
        </p:nvSpPr>
        <p:spPr>
          <a:xfrm>
            <a:off x="4837471" y="1332291"/>
            <a:ext cx="6997689" cy="11387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ב – מיון ולקיחת 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המהירות</a:t>
            </a:r>
          </a:p>
          <a:p>
            <a:pPr algn="r" rtl="1"/>
            <a:r>
              <a:rPr lang="he-IL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          </a:t>
            </a:r>
            <a:r>
              <a:rPr lang="en-US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3</a:t>
            </a:r>
            <a:r>
              <a:rPr lang="he-IL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 הביטים ה </a:t>
            </a:r>
            <a:r>
              <a:rPr lang="en-US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MSB</a:t>
            </a:r>
            <a:r>
              <a:rPr lang="he-IL" sz="2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sym typeface="Wingdings" panose="05000000000000000000" pitchFamily="2" charset="2"/>
              </a:rPr>
              <a:t> הם 0</a:t>
            </a:r>
            <a:endParaRPr lang="en-US" sz="28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sym typeface="Wingdings" panose="05000000000000000000" pitchFamily="2" charset="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E73CB-90C1-9C14-2CEE-F563A494D61B}"/>
              </a:ext>
            </a:extLst>
          </p:cNvPr>
          <p:cNvSpPr/>
          <p:nvPr/>
        </p:nvSpPr>
        <p:spPr>
          <a:xfrm>
            <a:off x="4837470" y="2560224"/>
            <a:ext cx="699768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שלב ג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-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ניתוח 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	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076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9CEB64F8-2C2C-7EE9-9082-7D804871C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898102" y="1901677"/>
            <a:ext cx="681418" cy="68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5D3A6-F464-D85F-4A74-6E1197E49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002" y="3357270"/>
            <a:ext cx="3275313" cy="1061444"/>
          </a:xfrm>
          <a:prstGeom prst="rect">
            <a:avLst/>
          </a:prstGeom>
        </p:spPr>
      </p:pic>
      <p:pic>
        <p:nvPicPr>
          <p:cNvPr id="9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6DB716AA-DB7F-C356-CF96-3450A11C1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33408" y="3360785"/>
            <a:ext cx="1151658" cy="11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11403C4-83BC-8288-D3A0-43B43643432E}"/>
                  </a:ext>
                </a:extLst>
              </p14:cNvPr>
              <p14:cNvContentPartPr/>
              <p14:nvPr/>
            </p14:nvContentPartPr>
            <p14:xfrm>
              <a:off x="2029640" y="4246880"/>
              <a:ext cx="3763242" cy="458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11403C4-83BC-8288-D3A0-43B4364343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1999" y="4229246"/>
                <a:ext cx="3798884" cy="49410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1D24DCD-3FEB-2D60-D26D-9A3E0E9C0F67}"/>
              </a:ext>
            </a:extLst>
          </p:cNvPr>
          <p:cNvSpPr/>
          <p:nvPr/>
        </p:nvSpPr>
        <p:spPr>
          <a:xfrm>
            <a:off x="295409" y="4805680"/>
            <a:ext cx="2884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40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000xxxxxx</a:t>
            </a:r>
          </a:p>
        </p:txBody>
      </p:sp>
    </p:spTree>
    <p:extLst>
      <p:ext uri="{BB962C8B-B14F-4D97-AF65-F5344CB8AC3E}">
        <p14:creationId xmlns:p14="http://schemas.microsoft.com/office/powerpoint/2010/main" val="189799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83C7E0C5-F8DF-AB9D-F992-688E1BC37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15999" y="2031701"/>
            <a:ext cx="1151658" cy="11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0CE59-81B7-084E-3123-64013D6BB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644" y="2031701"/>
            <a:ext cx="5839086" cy="1357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7C5BDA-B73F-9F6D-42BC-649181C2307A}"/>
              </a:ext>
            </a:extLst>
          </p:cNvPr>
          <p:cNvSpPr/>
          <p:nvPr/>
        </p:nvSpPr>
        <p:spPr>
          <a:xfrm>
            <a:off x="8727804" y="1277316"/>
            <a:ext cx="288467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הצבה של 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ki</a:t>
            </a:r>
            <a:endParaRPr lang="en-US" sz="40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DED0F1-EA48-90AB-3489-FF5BE1F65EFA}"/>
              </a:ext>
            </a:extLst>
          </p:cNvPr>
          <p:cNvSpPr/>
          <p:nvPr/>
        </p:nvSpPr>
        <p:spPr>
          <a:xfrm>
            <a:off x="3970649" y="3029825"/>
            <a:ext cx="7615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l-GR" sz="2400" b="1" dirty="0">
                <a:ln w="0"/>
                <a:solidFill>
                  <a:srgbClr val="FF0000"/>
                </a:solidFill>
                <a:effectLst/>
              </a:rPr>
              <a:t>α</a:t>
            </a:r>
            <a:endParaRPr lang="en-US" sz="2400" b="1" dirty="0">
              <a:ln w="0"/>
              <a:solidFill>
                <a:srgbClr val="FF0000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BA1FE-F08B-CD79-F2CE-365B933F728B}"/>
              </a:ext>
            </a:extLst>
          </p:cNvPr>
          <p:cNvSpPr/>
          <p:nvPr/>
        </p:nvSpPr>
        <p:spPr>
          <a:xfrm>
            <a:off x="4569715" y="3029825"/>
            <a:ext cx="7615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2400" b="1" dirty="0" err="1">
                <a:ln w="0"/>
                <a:solidFill>
                  <a:srgbClr val="FF0000"/>
                </a:solidFill>
                <a:effectLst/>
              </a:rPr>
              <a:t>ti</a:t>
            </a:r>
            <a:endParaRPr lang="en-US" sz="2400" b="1" dirty="0">
              <a:ln w="0"/>
              <a:solidFill>
                <a:srgbClr val="FF0000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3F2C86-6661-BFBA-D2F5-C14A670FB384}"/>
              </a:ext>
            </a:extLst>
          </p:cNvPr>
          <p:cNvSpPr/>
          <p:nvPr/>
        </p:nvSpPr>
        <p:spPr>
          <a:xfrm>
            <a:off x="6572127" y="3034510"/>
            <a:ext cx="7615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2400" b="1" dirty="0">
                <a:ln w="0"/>
                <a:solidFill>
                  <a:srgbClr val="FF0000"/>
                </a:solidFill>
                <a:effectLst/>
              </a:rPr>
              <a:t>-</a:t>
            </a:r>
            <a:r>
              <a:rPr lang="en-US" sz="2400" b="1" dirty="0" err="1">
                <a:ln w="0"/>
                <a:solidFill>
                  <a:srgbClr val="FF0000"/>
                </a:solidFill>
                <a:effectLst/>
              </a:rPr>
              <a:t>ui</a:t>
            </a:r>
            <a:endParaRPr lang="en-US" sz="2400" b="1" dirty="0">
              <a:ln w="0"/>
              <a:solidFill>
                <a:srgbClr val="FF0000"/>
              </a:solidFill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9A185D-5870-C2A6-6185-70E4193D6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983" y="3963919"/>
            <a:ext cx="4752288" cy="93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‪Purple Arrows PNG Transparent Images Free Download | Vector Files | Pngtree‬‏">
            <a:extLst>
              <a:ext uri="{FF2B5EF4-FFF2-40B4-BE49-F238E27FC236}">
                <a16:creationId xmlns:a16="http://schemas.microsoft.com/office/drawing/2014/main" id="{401D2591-B269-2530-C2D5-B5D055F02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8000" r="91556">
                        <a14:foregroundMark x1="8444" y1="47111" x2="8889" y2="55111"/>
                        <a14:foregroundMark x1="91556" y1="51111" x2="91556" y2="5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110271" y="3844000"/>
            <a:ext cx="1151658" cy="11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9FC661-3B83-3943-F71C-E8C539697569}"/>
                  </a:ext>
                </a:extLst>
              </p:cNvPr>
              <p:cNvSpPr txBox="1"/>
              <p:nvPr/>
            </p:nvSpPr>
            <p:spPr>
              <a:xfrm>
                <a:off x="319569" y="1161259"/>
                <a:ext cx="5015563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s</m:t>
                    </m:r>
                    <m:r>
                      <m:rPr>
                        <m:nor/>
                      </m:rPr>
                      <a:rPr lang="en-US" sz="2400" b="1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=</m:t>
                    </m:r>
                    <m:sSup>
                      <m:sSupPr>
                        <m:ctrlPr>
                          <a:rPr lang="en-US" sz="24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p>
                        <m:r>
                          <a:rPr lang="en-US" sz="24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ln w="0"/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m:rPr>
                        <m:nor/>
                      </m:rPr>
                      <a:rPr lang="en-US" sz="24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 (</m:t>
                    </m:r>
                    <m:r>
                      <m:rPr>
                        <m:nor/>
                      </m:rPr>
                      <a:rPr lang="en-US" sz="24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z</m:t>
                    </m:r>
                    <m:r>
                      <m:rPr>
                        <m:nor/>
                      </m:rPr>
                      <a:rPr lang="en-US" sz="24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+</m:t>
                    </m:r>
                    <m:r>
                      <m:rPr>
                        <m:nor/>
                      </m:rPr>
                      <a:rPr lang="en-US" sz="2400" b="1" dirty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rx</m:t>
                    </m:r>
                    <m:r>
                      <m:rPr>
                        <m:nor/>
                      </m:rPr>
                      <a:rPr lang="he-IL" sz="24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) </m:t>
                    </m:r>
                    <m:r>
                      <m:rPr>
                        <m:nor/>
                      </m:rPr>
                      <a:rPr lang="en-US" sz="24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mod</m:t>
                    </m:r>
                    <m:r>
                      <m:rPr>
                        <m:nor/>
                      </m:rPr>
                      <a:rPr lang="en-US" sz="24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 sz="2400" b="1" i="0" dirty="0" smtClean="0">
                        <a:ln w="0"/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rPr>
                      <m:t>n</m:t>
                    </m:r>
                  </m:oMath>
                </a14:m>
                <a:r>
                  <a:rPr lang="he-IL" sz="2400" b="1" dirty="0">
                    <a:ln w="0"/>
                    <a:solidFill>
                      <a:schemeClr val="accent5">
                        <a:lumMod val="75000"/>
                      </a:schemeClr>
                    </a:solidFill>
                  </a:rPr>
                  <a:t>תזכורת: </a:t>
                </a:r>
                <a:endParaRPr lang="LID4096" sz="2400" b="1" dirty="0">
                  <a:ln w="0"/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9FC661-3B83-3943-F71C-E8C539697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69" y="1161259"/>
                <a:ext cx="5015563" cy="470000"/>
              </a:xfrm>
              <a:prstGeom prst="rect">
                <a:avLst/>
              </a:prstGeom>
              <a:blipFill>
                <a:blip r:embed="rId6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D6701D7-7D26-6D23-8CA4-2CAD30EF8911}"/>
              </a:ext>
            </a:extLst>
          </p:cNvPr>
          <p:cNvSpPr/>
          <p:nvPr/>
        </p:nvSpPr>
        <p:spPr>
          <a:xfrm rot="20878092">
            <a:off x="29040" y="133714"/>
            <a:ext cx="4564071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HNP</a:t>
            </a:r>
          </a:p>
        </p:txBody>
      </p:sp>
    </p:spTree>
    <p:extLst>
      <p:ext uri="{BB962C8B-B14F-4D97-AF65-F5344CB8AC3E}">
        <p14:creationId xmlns:p14="http://schemas.microsoft.com/office/powerpoint/2010/main" val="326692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A31C70-B2C5-99E0-380E-52645F17B8F9}"/>
              </a:ext>
            </a:extLst>
          </p:cNvPr>
          <p:cNvSpPr/>
          <p:nvPr/>
        </p:nvSpPr>
        <p:spPr>
          <a:xfrm>
            <a:off x="9278665" y="430613"/>
            <a:ext cx="2247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הקדמה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1266" name="Picture 2" descr="Defensive Coding for Side-Channel Attacks in Curve25519">
            <a:extLst>
              <a:ext uri="{FF2B5EF4-FFF2-40B4-BE49-F238E27FC236}">
                <a16:creationId xmlns:a16="http://schemas.microsoft.com/office/drawing/2014/main" id="{3C5E3DB9-FD58-5A43-A737-1F12AEC5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62" b="89362" l="1951" r="98537">
                        <a14:foregroundMark x1="87073" y1="41277" x2="93659" y2="52766"/>
                        <a14:foregroundMark x1="97805" y1="45532" x2="98780" y2="62128"/>
                        <a14:foregroundMark x1="69512" y1="54894" x2="69268" y2="46383"/>
                        <a14:foregroundMark x1="59512" y1="43404" x2="62439" y2="23404"/>
                        <a14:foregroundMark x1="62195" y1="20000" x2="62927" y2="53191"/>
                        <a14:foregroundMark x1="86585" y1="51489" x2="87805" y2="62553"/>
                        <a14:foregroundMark x1="13415" y1="80426" x2="5854" y2="83404"/>
                        <a14:foregroundMark x1="3171" y1="62128" x2="2927" y2="33191"/>
                        <a14:foregroundMark x1="92195" y1="33191" x2="98049" y2="40851"/>
                        <a14:foregroundMark x1="92683" y1="64681" x2="91220" y2="65106"/>
                        <a14:foregroundMark x1="11463" y1="87234" x2="1951" y2="88511"/>
                        <a14:foregroundMark x1="21463" y1="26383" x2="14146" y2="16170"/>
                        <a14:foregroundMark x1="50732" y1="16170" x2="53415" y2="165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8" y="430613"/>
            <a:ext cx="4507255" cy="258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‪Sources of Data Collection | Primary and Secondary Sources - GeeksforGeeks‬‏">
            <a:extLst>
              <a:ext uri="{FF2B5EF4-FFF2-40B4-BE49-F238E27FC236}">
                <a16:creationId xmlns:a16="http://schemas.microsoft.com/office/drawing/2014/main" id="{FC3A3DB0-F2B2-C7F9-64B5-37450299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8" y="4077929"/>
            <a:ext cx="4507254" cy="225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‪Unraveling Data Analysis: Process, Benefits, Examples &amp; Tools‬‏">
            <a:extLst>
              <a:ext uri="{FF2B5EF4-FFF2-40B4-BE49-F238E27FC236}">
                <a16:creationId xmlns:a16="http://schemas.microsoft.com/office/drawing/2014/main" id="{272A4106-F4E5-C030-AB09-FC90501E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61" y="4077929"/>
            <a:ext cx="4031226" cy="225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‪Reveal secret hi-res stock photography and images - Alamy‬‏">
            <a:extLst>
              <a:ext uri="{FF2B5EF4-FFF2-40B4-BE49-F238E27FC236}">
                <a16:creationId xmlns:a16="http://schemas.microsoft.com/office/drawing/2014/main" id="{AFBDC8CA-6FB1-014A-451C-EED36E1B6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64977" y1="21121" x2="47926" y2="23707"/>
                        <a14:backgroundMark x1="41475" y1="18103" x2="24885" y2="24569"/>
                        <a14:backgroundMark x1="45622" y1="20259" x2="47465" y2="13362"/>
                        <a14:backgroundMark x1="41014" y1="12931" x2="49309" y2="20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17" y="601751"/>
            <a:ext cx="2362148" cy="252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6C1F83EF-B3CC-0534-DC8E-2730472A0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04903" y="2690536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3D76B2F2-1005-2577-C624-766628BE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72" y="4646448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‪Arrow Icon on a White Background Stock Vector - Illustration of digital,  vector: 309950462‬‏">
            <a:extLst>
              <a:ext uri="{FF2B5EF4-FFF2-40B4-BE49-F238E27FC236}">
                <a16:creationId xmlns:a16="http://schemas.microsoft.com/office/drawing/2014/main" id="{7D572FFF-8C3C-FED4-DB1F-30AB536F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56" y1="39556" x2="67556" y2="39556"/>
                        <a14:foregroundMark x1="23556" y1="38222" x2="23556" y2="38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02511" y="2690536"/>
            <a:ext cx="1116588" cy="11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26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727804" y="38145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869367-8BAB-AFAF-EEB8-77EC2A16A0AB}"/>
              </a:ext>
            </a:extLst>
          </p:cNvPr>
          <p:cNvSpPr/>
          <p:nvPr/>
        </p:nvSpPr>
        <p:spPr>
          <a:xfrm>
            <a:off x="375919" y="731520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5E51B0-038E-D47E-8C00-2E3D12E28C37}"/>
              </a:ext>
            </a:extLst>
          </p:cNvPr>
          <p:cNvSpPr/>
          <p:nvPr/>
        </p:nvSpPr>
        <p:spPr>
          <a:xfrm>
            <a:off x="295517" y="916057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Our problem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9A53D1-46CD-A937-8504-DCFBE240E3BB}"/>
              </a:ext>
            </a:extLst>
          </p:cNvPr>
          <p:cNvSpPr/>
          <p:nvPr/>
        </p:nvSpPr>
        <p:spPr>
          <a:xfrm>
            <a:off x="456321" y="2890520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EEB756-A403-58D6-6075-BE7669B53E1E}"/>
              </a:ext>
            </a:extLst>
          </p:cNvPr>
          <p:cNvSpPr/>
          <p:nvPr/>
        </p:nvSpPr>
        <p:spPr>
          <a:xfrm>
            <a:off x="375919" y="3075057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HNP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E5570F-232E-F0DC-7E52-721A3C4D8D41}"/>
              </a:ext>
            </a:extLst>
          </p:cNvPr>
          <p:cNvSpPr/>
          <p:nvPr/>
        </p:nvSpPr>
        <p:spPr>
          <a:xfrm>
            <a:off x="1915417" y="5129033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DE414D-8AAF-B9E8-E11A-907B89299A62}"/>
              </a:ext>
            </a:extLst>
          </p:cNvPr>
          <p:cNvSpPr/>
          <p:nvPr/>
        </p:nvSpPr>
        <p:spPr>
          <a:xfrm>
            <a:off x="1835015" y="5313570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CVP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BD03D-50EB-9D20-13E9-501487B4AEBC}"/>
              </a:ext>
            </a:extLst>
          </p:cNvPr>
          <p:cNvSpPr/>
          <p:nvPr/>
        </p:nvSpPr>
        <p:spPr>
          <a:xfrm>
            <a:off x="6932344" y="5129033"/>
            <a:ext cx="3239799" cy="10769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FF82EB-9CDC-0C38-8C2B-024676DEC866}"/>
              </a:ext>
            </a:extLst>
          </p:cNvPr>
          <p:cNvSpPr/>
          <p:nvPr/>
        </p:nvSpPr>
        <p:spPr>
          <a:xfrm>
            <a:off x="6851942" y="5313570"/>
            <a:ext cx="32398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4000" b="1" dirty="0">
                <a:ln w="0"/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SVP</a:t>
            </a:r>
            <a:endParaRPr lang="en-US" sz="2800" b="1" dirty="0">
              <a:ln w="0"/>
              <a:solidFill>
                <a:srgbClr val="FF0000"/>
              </a:solidFill>
              <a:effectLst/>
              <a:sym typeface="Wingdings" panose="05000000000000000000" pitchFamily="2" charset="2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CBF5AD1-0019-E0BE-EF99-60387F27B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8" l="889" r="99556">
                        <a14:foregroundMark x1="5333" y1="52444" x2="5333" y2="52444"/>
                        <a14:foregroundMark x1="91111" y1="9778" x2="94219" y2="8633"/>
                        <a14:foregroundMark x1="92851" y1="96444" x2="93333" y2="97333"/>
                        <a14:foregroundMark x1="92611" y1="96000" x2="92851" y2="96444"/>
                        <a14:foregroundMark x1="87556" y1="86667" x2="92611" y2="96000"/>
                        <a14:foregroundMark x1="1333" y1="50222" x2="1333" y2="50222"/>
                        <a14:foregroundMark x1="97778" y1="97778" x2="97778" y2="97778"/>
                        <a14:foregroundMark x1="93333" y1="96000" x2="93333" y2="96000"/>
                        <a14:foregroundMark x1="94222" y1="96000" x2="94222" y2="96000"/>
                        <a14:foregroundMark x1="93778" y1="96000" x2="93778" y2="96000"/>
                        <a14:foregroundMark x1="94222" y1="96444" x2="92889" y2="96444"/>
                        <a14:backgroundMark x1="92889" y1="97778" x2="92889" y2="97778"/>
                        <a14:backgroundMark x1="93333" y1="97778" x2="93333" y2="97778"/>
                        <a14:backgroundMark x1="98667" y1="8444" x2="99556" y2="4444"/>
                        <a14:backgroundMark x1="97778" y1="0" x2="96000" y2="889"/>
                        <a14:backgroundMark x1="98667" y1="7111" x2="97778" y2="9778"/>
                        <a14:backgroundMark x1="99111" y1="6222" x2="97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30276" y="1993017"/>
            <a:ext cx="671601" cy="6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9CD394FA-AB20-DB88-3197-187A73C9D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8" l="889" r="99556">
                        <a14:foregroundMark x1="5333" y1="52444" x2="5333" y2="52444"/>
                        <a14:foregroundMark x1="91111" y1="9778" x2="94219" y2="8633"/>
                        <a14:foregroundMark x1="92851" y1="96444" x2="93333" y2="97333"/>
                        <a14:foregroundMark x1="92611" y1="96000" x2="92851" y2="96444"/>
                        <a14:foregroundMark x1="87556" y1="86667" x2="92611" y2="96000"/>
                        <a14:foregroundMark x1="1333" y1="50222" x2="1333" y2="50222"/>
                        <a14:foregroundMark x1="97778" y1="97778" x2="97778" y2="97778"/>
                        <a14:foregroundMark x1="93333" y1="96000" x2="93333" y2="96000"/>
                        <a14:foregroundMark x1="94222" y1="96000" x2="94222" y2="96000"/>
                        <a14:foregroundMark x1="93778" y1="96000" x2="93778" y2="96000"/>
                        <a14:foregroundMark x1="94222" y1="96444" x2="92889" y2="96444"/>
                        <a14:backgroundMark x1="92889" y1="97778" x2="92889" y2="97778"/>
                        <a14:backgroundMark x1="93333" y1="97778" x2="93333" y2="97778"/>
                        <a14:backgroundMark x1="98667" y1="8444" x2="99556" y2="4444"/>
                        <a14:backgroundMark x1="97778" y1="0" x2="96000" y2="889"/>
                        <a14:backgroundMark x1="98667" y1="7111" x2="97778" y2="9778"/>
                        <a14:backgroundMark x1="99111" y1="6222" x2="97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61745">
            <a:off x="2045739" y="4247597"/>
            <a:ext cx="671601" cy="6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3796B0F-C002-556E-21A1-8B2B3EDD0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8" l="889" r="99556">
                        <a14:foregroundMark x1="5333" y1="52444" x2="5333" y2="52444"/>
                        <a14:foregroundMark x1="91111" y1="9778" x2="94219" y2="8633"/>
                        <a14:foregroundMark x1="92851" y1="96444" x2="93333" y2="97333"/>
                        <a14:foregroundMark x1="92611" y1="96000" x2="92851" y2="96444"/>
                        <a14:foregroundMark x1="87556" y1="86667" x2="92611" y2="96000"/>
                        <a14:foregroundMark x1="1333" y1="50222" x2="1333" y2="50222"/>
                        <a14:foregroundMark x1="97778" y1="97778" x2="97778" y2="97778"/>
                        <a14:foregroundMark x1="93333" y1="96000" x2="93333" y2="96000"/>
                        <a14:foregroundMark x1="94222" y1="96000" x2="94222" y2="96000"/>
                        <a14:foregroundMark x1="93778" y1="96000" x2="93778" y2="96000"/>
                        <a14:foregroundMark x1="94222" y1="96444" x2="92889" y2="96444"/>
                        <a14:backgroundMark x1="92889" y1="97778" x2="92889" y2="97778"/>
                        <a14:backgroundMark x1="93333" y1="97778" x2="93333" y2="97778"/>
                        <a14:backgroundMark x1="98667" y1="8444" x2="99556" y2="4444"/>
                        <a14:backgroundMark x1="97778" y1="0" x2="96000" y2="889"/>
                        <a14:backgroundMark x1="98667" y1="7111" x2="97778" y2="9778"/>
                        <a14:backgroundMark x1="99111" y1="6222" x2="97778" y2="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34480" y="5331712"/>
            <a:ext cx="671601" cy="6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D9ACF36-9726-80F8-24CA-A26857198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8667" l="889" r="97778">
                        <a14:foregroundMark x1="95111" y1="49778" x2="95111" y2="49778"/>
                        <a14:foregroundMark x1="98222" y1="50222" x2="98222" y2="50222"/>
                        <a14:foregroundMark x1="13778" y1="84000" x2="8889" y2="90222"/>
                        <a14:foregroundMark x1="12889" y1="81778" x2="5333" y2="93333"/>
                        <a14:foregroundMark x1="3556" y1="95556" x2="3556" y2="95556"/>
                        <a14:foregroundMark x1="889" y1="98667" x2="889" y2="98667"/>
                        <a14:foregroundMark x1="11556" y1="8889" x2="11556" y2="8889"/>
                        <a14:foregroundMark x1="3556" y1="4000" x2="3556" y2="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48685" y="3769071"/>
            <a:ext cx="922988" cy="92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‪Key Images – Browse 3,022,812 Stock Photos, Vectors, and Video | Adobe Stock‬‏">
            <a:extLst>
              <a:ext uri="{FF2B5EF4-FFF2-40B4-BE49-F238E27FC236}">
                <a16:creationId xmlns:a16="http://schemas.microsoft.com/office/drawing/2014/main" id="{43C9508B-7291-58ED-1C6E-78E4D53A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90" b="89071" l="9091" r="91273">
                        <a14:foregroundMark x1="91273" y1="48087" x2="91273" y2="48087"/>
                        <a14:foregroundMark x1="9091" y1="46995" x2="9091" y2="46995"/>
                        <a14:foregroundMark x1="78182" y1="41530" x2="78182" y2="41530"/>
                        <a14:foregroundMark x1="79273" y1="40984" x2="79273" y2="40984"/>
                        <a14:foregroundMark x1="81818" y1="41530" x2="81818" y2="41530"/>
                        <a14:foregroundMark x1="85455" y1="41530" x2="85455" y2="41530"/>
                        <a14:foregroundMark x1="84364" y1="40984" x2="84364" y2="40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710" y="1981832"/>
            <a:ext cx="2422343" cy="16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16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369795" y="301482"/>
            <a:ext cx="3730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mitigations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BA657A-F4D0-1628-93E3-43B72EF9F1A8}"/>
              </a:ext>
            </a:extLst>
          </p:cNvPr>
          <p:cNvSpPr/>
          <p:nvPr/>
        </p:nvSpPr>
        <p:spPr>
          <a:xfrm>
            <a:off x="4837471" y="1332291"/>
            <a:ext cx="6997689" cy="46474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2 &amp;</a:t>
            </a:r>
            <a:r>
              <a:rPr lang="en-US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להחזיר את התוצאה רק בסוף הלולאה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he-IL" sz="2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r" rtl="1"/>
            <a:r>
              <a:rPr lang="he-IL" sz="40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3</a:t>
            </a:r>
            <a:endParaRPr lang="he-IL" sz="2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US" sz="2400" b="1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נוסחאות שלמות </a:t>
            </a: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(Complete Formulas)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r" rtl="1"/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571500" indent="-571500" algn="r" rtl="1">
              <a:buFont typeface="Arial" panose="020B0604020202020204" pitchFamily="34" charset="0"/>
              <a:buChar char="•"/>
            </a:pPr>
            <a:r>
              <a:rPr lang="he-IL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תיקון אורך הביטים </a:t>
            </a:r>
            <a:r>
              <a:rPr lang="en-US" sz="2400" b="1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(Fixing the Bit-Length)</a:t>
            </a:r>
          </a:p>
          <a:p>
            <a:pPr marL="571500" indent="-571500" algn="r" rtl="1">
              <a:buFont typeface="Arial" panose="020B0604020202020204" pitchFamily="34" charset="0"/>
              <a:buChar char="•"/>
            </a:pPr>
            <a:endParaRPr lang="en-US" sz="2400" b="1" dirty="0">
              <a:ln w="0"/>
              <a:solidFill>
                <a:schemeClr val="accent5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00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563704" y="372602"/>
            <a:ext cx="21675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הדגמה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4930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2634159" y="474202"/>
            <a:ext cx="6923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תודה רבה על ההקשבה!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8200" name="Picture 8" descr="‪LinkedIn: Jobs &amp; Business News - Apps on Google Play‬‏">
            <a:extLst>
              <a:ext uri="{FF2B5EF4-FFF2-40B4-BE49-F238E27FC236}">
                <a16:creationId xmlns:a16="http://schemas.microsoft.com/office/drawing/2014/main" id="{017EB098-9227-0518-36FB-C056B301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3" y="5344160"/>
            <a:ext cx="315167" cy="31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GitHub - Wikipedia">
            <a:extLst>
              <a:ext uri="{FF2B5EF4-FFF2-40B4-BE49-F238E27FC236}">
                <a16:creationId xmlns:a16="http://schemas.microsoft.com/office/drawing/2014/main" id="{DB709D50-6359-2F73-3E5F-6FB3B90A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5748100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Gmail – ויקיפדיה">
            <a:extLst>
              <a:ext uri="{FF2B5EF4-FFF2-40B4-BE49-F238E27FC236}">
                <a16:creationId xmlns:a16="http://schemas.microsoft.com/office/drawing/2014/main" id="{BD839A70-852E-378E-4E39-0BDA0E7E9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6213742"/>
            <a:ext cx="378448" cy="28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7BFD40-36A3-CAF4-8D86-55037498C8E1}"/>
              </a:ext>
            </a:extLst>
          </p:cNvPr>
          <p:cNvSpPr txBox="1"/>
          <p:nvPr/>
        </p:nvSpPr>
        <p:spPr>
          <a:xfrm>
            <a:off x="762328" y="5297665"/>
            <a:ext cx="628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A66C2"/>
                </a:solidFill>
              </a:rPr>
              <a:t>https://www.linkedin.com/in/avishai-gonen-997148289/</a:t>
            </a:r>
            <a:endParaRPr lang="LID4096" sz="2000" dirty="0">
              <a:solidFill>
                <a:srgbClr val="0A66C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63A54-F31C-CE3A-D3CC-850144233223}"/>
              </a:ext>
            </a:extLst>
          </p:cNvPr>
          <p:cNvSpPr txBox="1"/>
          <p:nvPr/>
        </p:nvSpPr>
        <p:spPr>
          <a:xfrm>
            <a:off x="762328" y="5755637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https://github.com/avishaigonen123</a:t>
            </a:r>
            <a:endParaRPr lang="LID4096" sz="20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15BBA-F699-70E8-954D-8975E58DC2F8}"/>
              </a:ext>
            </a:extLst>
          </p:cNvPr>
          <p:cNvSpPr txBox="1"/>
          <p:nvPr/>
        </p:nvSpPr>
        <p:spPr>
          <a:xfrm>
            <a:off x="753212" y="6175294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A4335"/>
                </a:solidFill>
              </a:rPr>
              <a:t>avishaigonen@gmail.com</a:t>
            </a:r>
            <a:endParaRPr lang="LID4096" sz="2000" dirty="0">
              <a:solidFill>
                <a:srgbClr val="EA4335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DF845-95B2-7CFE-98ED-6F0F8A4876DC}"/>
              </a:ext>
            </a:extLst>
          </p:cNvPr>
          <p:cNvSpPr txBox="1"/>
          <p:nvPr/>
        </p:nvSpPr>
        <p:spPr>
          <a:xfrm>
            <a:off x="162560" y="4886055"/>
            <a:ext cx="180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1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Avishai Gonen</a:t>
            </a:r>
            <a:endParaRPr lang="en-US" sz="18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3" name="Picture 8" descr="‪LinkedIn: Jobs &amp; Business News - Apps on Google Play‬‏">
            <a:extLst>
              <a:ext uri="{FF2B5EF4-FFF2-40B4-BE49-F238E27FC236}">
                <a16:creationId xmlns:a16="http://schemas.microsoft.com/office/drawing/2014/main" id="{9C54012D-8F88-4730-AEF3-E4F7D091B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3" y="3151219"/>
            <a:ext cx="315167" cy="31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GitHub - Wikipedia">
            <a:extLst>
              <a:ext uri="{FF2B5EF4-FFF2-40B4-BE49-F238E27FC236}">
                <a16:creationId xmlns:a16="http://schemas.microsoft.com/office/drawing/2014/main" id="{226EA492-C094-BC00-2AA9-0FD51C368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3555159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Gmail – ויקיפדיה">
            <a:extLst>
              <a:ext uri="{FF2B5EF4-FFF2-40B4-BE49-F238E27FC236}">
                <a16:creationId xmlns:a16="http://schemas.microsoft.com/office/drawing/2014/main" id="{EC9A0BFB-A495-FB47-B4D1-E1E5452F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80" y="4020801"/>
            <a:ext cx="378448" cy="28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B1C7DA-F0EC-B3E6-47F2-4DC74D4AFFD9}"/>
              </a:ext>
            </a:extLst>
          </p:cNvPr>
          <p:cNvSpPr txBox="1"/>
          <p:nvPr/>
        </p:nvSpPr>
        <p:spPr>
          <a:xfrm>
            <a:off x="762328" y="3104724"/>
            <a:ext cx="628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A66C2"/>
                </a:solidFill>
              </a:rPr>
              <a:t>https://www.linkedin.com/in/ariel-zaken-846952289/</a:t>
            </a:r>
            <a:endParaRPr lang="LID4096" sz="2000" dirty="0">
              <a:solidFill>
                <a:srgbClr val="0A66C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842A29-E156-A024-6668-6C9EA9016F87}"/>
              </a:ext>
            </a:extLst>
          </p:cNvPr>
          <p:cNvSpPr txBox="1"/>
          <p:nvPr/>
        </p:nvSpPr>
        <p:spPr>
          <a:xfrm>
            <a:off x="762328" y="3562696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https://github.com/arielzaken</a:t>
            </a:r>
            <a:endParaRPr lang="LID4096" sz="2000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9A8BDF-9F8E-0CC4-39FA-AB8929841710}"/>
              </a:ext>
            </a:extLst>
          </p:cNvPr>
          <p:cNvSpPr txBox="1"/>
          <p:nvPr/>
        </p:nvSpPr>
        <p:spPr>
          <a:xfrm>
            <a:off x="753212" y="3982353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A4335"/>
                </a:solidFill>
              </a:rPr>
              <a:t>arielzaken09@gmail.com</a:t>
            </a:r>
            <a:endParaRPr lang="LID4096" sz="2000" dirty="0">
              <a:solidFill>
                <a:srgbClr val="EA4335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61861-4E19-B03A-0675-0FDD2DDB8219}"/>
              </a:ext>
            </a:extLst>
          </p:cNvPr>
          <p:cNvSpPr txBox="1"/>
          <p:nvPr/>
        </p:nvSpPr>
        <p:spPr>
          <a:xfrm>
            <a:off x="91440" y="2703064"/>
            <a:ext cx="1808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en-US" sz="18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Ariel </a:t>
            </a:r>
            <a:r>
              <a:rPr lang="en-US" sz="1800" b="1" dirty="0" err="1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Zaken</a:t>
            </a:r>
            <a:endParaRPr lang="en-US" sz="18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11AE84-5393-4E66-3B19-5E6AFC3F0B7F}"/>
              </a:ext>
            </a:extLst>
          </p:cNvPr>
          <p:cNvGrpSpPr/>
          <p:nvPr/>
        </p:nvGrpSpPr>
        <p:grpSpPr>
          <a:xfrm>
            <a:off x="9296072" y="4749173"/>
            <a:ext cx="1990838" cy="1997853"/>
            <a:chOff x="8621854" y="1553386"/>
            <a:chExt cx="2599917" cy="265230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380050-68B6-BFBC-3EF3-219C04152E98}"/>
                </a:ext>
              </a:extLst>
            </p:cNvPr>
            <p:cNvSpPr/>
            <p:nvPr/>
          </p:nvSpPr>
          <p:spPr>
            <a:xfrm>
              <a:off x="8680824" y="1553386"/>
              <a:ext cx="2540947" cy="2613203"/>
            </a:xfrm>
            <a:prstGeom prst="ellipse">
              <a:avLst/>
            </a:prstGeom>
            <a:ln w="76200">
              <a:noFill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26" name="Picture 25" descr="A person sitting at a desk with a computer&#10;&#10;Description automatically generated">
              <a:extLst>
                <a:ext uri="{FF2B5EF4-FFF2-40B4-BE49-F238E27FC236}">
                  <a16:creationId xmlns:a16="http://schemas.microsoft.com/office/drawing/2014/main" id="{74B0D5A7-C5CB-57E5-3F54-3AB399C4D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4" t="22111" r="4793" b="27351"/>
            <a:stretch/>
          </p:blipFill>
          <p:spPr>
            <a:xfrm>
              <a:off x="8621854" y="1592490"/>
              <a:ext cx="2583789" cy="261320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D6FD11-4ADD-C1F5-D26C-579D4CCA246A}"/>
              </a:ext>
            </a:extLst>
          </p:cNvPr>
          <p:cNvGrpSpPr/>
          <p:nvPr/>
        </p:nvGrpSpPr>
        <p:grpSpPr>
          <a:xfrm>
            <a:off x="9296072" y="2430073"/>
            <a:ext cx="2133600" cy="2000256"/>
            <a:chOff x="9296072" y="2430073"/>
            <a:chExt cx="2133600" cy="200025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41C610-EC76-1936-041E-9DD38F84FEA8}"/>
                </a:ext>
              </a:extLst>
            </p:cNvPr>
            <p:cNvSpPr/>
            <p:nvPr/>
          </p:nvSpPr>
          <p:spPr>
            <a:xfrm>
              <a:off x="9296072" y="2430073"/>
              <a:ext cx="2133600" cy="1997853"/>
            </a:xfrm>
            <a:prstGeom prst="ellipse">
              <a:avLst/>
            </a:prstGeom>
            <a:ln w="76200"/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73E9EF0-89C8-C430-90C0-FA8C3BCF3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3628" y="2451841"/>
              <a:ext cx="1978488" cy="19784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73011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7038902" y="420781"/>
            <a:ext cx="47804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רכיבים חשמליים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42" name="Picture 2" descr="‫ארדואינו אונו גרסה 3 - Arduino Uno Rev3 מקורי - robokit‬‎">
            <a:extLst>
              <a:ext uri="{FF2B5EF4-FFF2-40B4-BE49-F238E27FC236}">
                <a16:creationId xmlns:a16="http://schemas.microsoft.com/office/drawing/2014/main" id="{4AFEFF24-4B4F-D823-B9A0-ECD15BB9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8" b="96809" l="372" r="99257">
                        <a14:foregroundMark x1="9665" y1="31383" x2="30112" y2="53191"/>
                        <a14:foregroundMark x1="14870" y1="6383" x2="51301" y2="4787"/>
                        <a14:foregroundMark x1="51301" y1="4787" x2="72119" y2="6915"/>
                        <a14:foregroundMark x1="72119" y1="6915" x2="88476" y2="24468"/>
                        <a14:foregroundMark x1="88476" y1="24468" x2="95167" y2="53191"/>
                        <a14:foregroundMark x1="95167" y1="53191" x2="69517" y2="92553"/>
                        <a14:foregroundMark x1="69517" y1="92553" x2="20074" y2="87234"/>
                        <a14:foregroundMark x1="14870" y1="96809" x2="13011" y2="75000"/>
                        <a14:foregroundMark x1="8922" y1="87766" x2="12268" y2="83511"/>
                        <a14:foregroundMark x1="16729" y1="35106" x2="4461" y2="32979"/>
                        <a14:foregroundMark x1="10781" y1="2660" x2="40892" y2="2128"/>
                        <a14:foregroundMark x1="40892" y1="2128" x2="81413" y2="2128"/>
                        <a14:foregroundMark x1="81413" y1="2128" x2="94052" y2="25532"/>
                        <a14:foregroundMark x1="94052" y1="25532" x2="99257" y2="46277"/>
                        <a14:foregroundMark x1="92565" y1="5851" x2="18959" y2="2128"/>
                        <a14:foregroundMark x1="13755" y1="20745" x2="5948" y2="25000"/>
                        <a14:foregroundMark x1="372" y1="19681" x2="1487" y2="33511"/>
                        <a14:foregroundMark x1="34201" y1="76596" x2="27881" y2="84043"/>
                        <a14:foregroundMark x1="38662" y1="81915" x2="37546" y2="94149"/>
                        <a14:foregroundMark x1="43123" y1="85106" x2="43123" y2="86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776" y="1823390"/>
            <a:ext cx="3057832" cy="21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‪Amazon.com: DIYmall ESP32 DEVKIT ESP32-WROOM-32 Development Board ESP32  ESP-32S 2.4GHz WiFi+BT BLE Dual-core Dev Module CP2102 for Arduino DOIT :  Electronics‬‏">
            <a:extLst>
              <a:ext uri="{FF2B5EF4-FFF2-40B4-BE49-F238E27FC236}">
                <a16:creationId xmlns:a16="http://schemas.microsoft.com/office/drawing/2014/main" id="{57763138-C487-7E17-B898-48B77624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2" b="96316" l="755" r="98491">
                        <a14:foregroundMark x1="62427" y1="4211" x2="13585" y2="48947"/>
                        <a14:foregroundMark x1="64151" y1="2632" x2="62427" y2="4211"/>
                        <a14:foregroundMark x1="10742" y1="63158" x2="9057" y2="71579"/>
                        <a14:foregroundMark x1="13585" y1="48947" x2="10742" y2="63158"/>
                        <a14:foregroundMark x1="9005" y1="63158" x2="5660" y2="70000"/>
                        <a14:foregroundMark x1="11321" y1="58421" x2="9005" y2="63158"/>
                        <a14:foregroundMark x1="27170" y1="86842" x2="38491" y2="87368"/>
                        <a14:foregroundMark x1="38743" y1="88947" x2="38113" y2="89474"/>
                        <a14:foregroundMark x1="41887" y1="86316" x2="38743" y2="88947"/>
                        <a14:foregroundMark x1="2610" y1="63158" x2="1509" y2="65789"/>
                        <a14:foregroundMark x1="4151" y1="59474" x2="2610" y2="63158"/>
                        <a14:foregroundMark x1="41509" y1="93158" x2="41509" y2="93158"/>
                        <a14:foregroundMark x1="41509" y1="96316" x2="41509" y2="96316"/>
                        <a14:foregroundMark x1="44906" y1="92632" x2="44906" y2="92632"/>
                        <a14:foregroundMark x1="47547" y1="89474" x2="47547" y2="89474"/>
                        <a14:foregroundMark x1="50566" y1="84211" x2="50566" y2="84211"/>
                        <a14:foregroundMark x1="50566" y1="87368" x2="50566" y2="87368"/>
                        <a14:foregroundMark x1="60000" y1="76316" x2="60000" y2="76316"/>
                        <a14:foregroundMark x1="65660" y1="72105" x2="65660" y2="72105"/>
                        <a14:foregroundMark x1="63019" y1="76316" x2="63019" y2="76316"/>
                        <a14:foregroundMark x1="74340" y1="62105" x2="74340" y2="62105"/>
                        <a14:foregroundMark x1="75472" y1="63158" x2="75472" y2="63158"/>
                        <a14:foregroundMark x1="78113" y1="60526" x2="78113" y2="60526"/>
                        <a14:foregroundMark x1="81132" y1="57368" x2="81132" y2="57368"/>
                        <a14:foregroundMark x1="83774" y1="55263" x2="83774" y2="55263"/>
                        <a14:foregroundMark x1="87547" y1="52632" x2="87547" y2="52632"/>
                        <a14:foregroundMark x1="86415" y1="48947" x2="86415" y2="48947"/>
                        <a14:foregroundMark x1="90189" y1="45789" x2="90189" y2="45789"/>
                        <a14:foregroundMark x1="92075" y1="44737" x2="92075" y2="44737"/>
                        <a14:foregroundMark x1="69434" y1="3684" x2="67547" y2="2632"/>
                        <a14:foregroundMark x1="69434" y1="69474" x2="69434" y2="69474"/>
                        <a14:foregroundMark x1="69057" y1="67368" x2="69057" y2="67368"/>
                        <a14:foregroundMark x1="66038" y1="73158" x2="66038" y2="73158"/>
                        <a14:foregroundMark x1="95094" y1="23684" x2="98491" y2="27368"/>
                        <a14:foregroundMark x1="72075" y1="66316" x2="72075" y2="66316"/>
                        <a14:foregroundMark x1="87170" y1="48947" x2="87170" y2="48947"/>
                        <a14:foregroundMark x1="63396" y1="73684" x2="63396" y2="73684"/>
                        <a14:foregroundMark x1="90189" y1="50000" x2="90189" y2="50000"/>
                        <a14:backgroundMark x1="5283" y1="63158" x2="5283" y2="63158"/>
                        <a14:backgroundMark x1="66792" y1="4211" x2="66792" y2="4211"/>
                        <a14:backgroundMark x1="91698" y1="45789" x2="91698" y2="45789"/>
                        <a14:backgroundMark x1="90943" y1="43684" x2="90943" y2="43684"/>
                        <a14:backgroundMark x1="91321" y1="44737" x2="91321" y2="44737"/>
                        <a14:backgroundMark x1="86038" y1="48947" x2="86038" y2="48947"/>
                        <a14:backgroundMark x1="73585" y1="61053" x2="73585" y2="61053"/>
                        <a14:backgroundMark x1="65283" y1="71579" x2="65283" y2="71579"/>
                        <a14:backgroundMark x1="49434" y1="87368" x2="49434" y2="87368"/>
                        <a14:backgroundMark x1="33585" y1="88947" x2="33585" y2="88947"/>
                        <a14:backgroundMark x1="70943" y1="66842" x2="70943" y2="66842"/>
                        <a14:backgroundMark x1="88302" y1="48947" x2="88302" y2="4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259" y="4748352"/>
            <a:ext cx="1978342" cy="14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CEFB54-2B2E-5299-0C12-DEA5416727DC}"/>
              </a:ext>
            </a:extLst>
          </p:cNvPr>
          <p:cNvSpPr/>
          <p:nvPr/>
        </p:nvSpPr>
        <p:spPr>
          <a:xfrm>
            <a:off x="1167392" y="2122485"/>
            <a:ext cx="45631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Frequency: 16Mh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C8276C-B900-CA48-65F7-2D44E44DD91B}"/>
              </a:ext>
            </a:extLst>
          </p:cNvPr>
          <p:cNvSpPr/>
          <p:nvPr/>
        </p:nvSpPr>
        <p:spPr>
          <a:xfrm>
            <a:off x="1016710" y="4855525"/>
            <a:ext cx="48644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Frequency: 240Mh</a:t>
            </a:r>
          </a:p>
        </p:txBody>
      </p:sp>
    </p:spTree>
    <p:extLst>
      <p:ext uri="{BB962C8B-B14F-4D97-AF65-F5344CB8AC3E}">
        <p14:creationId xmlns:p14="http://schemas.microsoft.com/office/powerpoint/2010/main" val="920284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7718597" y="381452"/>
            <a:ext cx="43059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מבנה הפרויקט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8BB437-955E-ABE4-B5B1-6A3C7BDDE4CA}"/>
              </a:ext>
            </a:extLst>
          </p:cNvPr>
          <p:cNvSpPr/>
          <p:nvPr/>
        </p:nvSpPr>
        <p:spPr>
          <a:xfrm>
            <a:off x="7379552" y="1499256"/>
            <a:ext cx="43924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1 – </a:t>
            </a:r>
            <a:r>
              <a:rPr lang="en-US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simple TSCA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4F6A4B-977B-5A8C-E825-ECCD269FBFAF}"/>
              </a:ext>
            </a:extLst>
          </p:cNvPr>
          <p:cNvSpPr/>
          <p:nvPr/>
        </p:nvSpPr>
        <p:spPr>
          <a:xfrm>
            <a:off x="3788121" y="2998512"/>
            <a:ext cx="79838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</a:t>
            </a:r>
            <a:r>
              <a:rPr lang="en-US" sz="36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 –</a:t>
            </a:r>
            <a:r>
              <a:rPr lang="en-US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simple TSCA, with mitigations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B9CC4-3400-AB21-0422-3C9BEC60D000}"/>
              </a:ext>
            </a:extLst>
          </p:cNvPr>
          <p:cNvSpPr/>
          <p:nvPr/>
        </p:nvSpPr>
        <p:spPr>
          <a:xfrm>
            <a:off x="5489429" y="4658751"/>
            <a:ext cx="628254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חלק 3 – </a:t>
            </a:r>
            <a:r>
              <a:rPr lang="en-US" sz="3600" b="1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TSCA on ECDSA</a:t>
            </a:r>
            <a:endParaRPr lang="en-US" sz="36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33AAC-F122-DD1F-9CC3-F9835E0A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937" y="1360768"/>
            <a:ext cx="3472293" cy="951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33C32ED-200E-4979-4086-8F9C8778FDB6}"/>
              </a:ext>
            </a:extLst>
          </p:cNvPr>
          <p:cNvGrpSpPr/>
          <p:nvPr/>
        </p:nvGrpSpPr>
        <p:grpSpPr>
          <a:xfrm>
            <a:off x="315828" y="2900451"/>
            <a:ext cx="3472293" cy="951817"/>
            <a:chOff x="420027" y="2730029"/>
            <a:chExt cx="3472293" cy="9518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21FCBF-2335-9E73-334A-79EE6C6D4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027" y="2730029"/>
              <a:ext cx="3472293" cy="9518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8E91AE-2A61-FCC7-B20C-A2246F19D272}"/>
                    </a:ext>
                  </a:extLst>
                </p14:cNvPr>
                <p14:cNvContentPartPr/>
                <p14:nvPr/>
              </p14:nvContentPartPr>
              <p14:xfrm>
                <a:off x="2005745" y="3044534"/>
                <a:ext cx="206582" cy="230832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8E91AE-2A61-FCC7-B20C-A2246F19D27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87781" y="3026556"/>
                  <a:ext cx="242150" cy="266428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E4D5AA-3591-8E29-51E6-1993D8253B0E}"/>
                </a:ext>
              </a:extLst>
            </p:cNvPr>
            <p:cNvSpPr/>
            <p:nvPr/>
          </p:nvSpPr>
          <p:spPr>
            <a:xfrm>
              <a:off x="1791420" y="3044534"/>
              <a:ext cx="1708791" cy="2308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900" b="1" cap="none" spc="0" dirty="0">
                  <a:ln w="0"/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Random delay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32D62F6-6B32-EF39-CD26-B20E144B1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937" y="4497768"/>
            <a:ext cx="3392395" cy="1033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918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</a:t>
            </a:r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58EA2-2F61-434F-7353-57D26FEE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8" y="848681"/>
            <a:ext cx="8301459" cy="22755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DD8974-2AFE-33BD-45D4-479C260A8C78}"/>
              </a:ext>
            </a:extLst>
          </p:cNvPr>
          <p:cNvSpPr/>
          <p:nvPr/>
        </p:nvSpPr>
        <p:spPr>
          <a:xfrm>
            <a:off x="8743511" y="1479591"/>
            <a:ext cx="29033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36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קטע קוד פגיע:</a:t>
            </a:r>
            <a:endParaRPr lang="en-US" sz="3600" b="1" cap="none" spc="0" dirty="0">
              <a:ln w="0"/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969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8907017" y="540998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המתקפה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F5166-1DE9-3CDD-B6CB-5613B4C4CD63}"/>
              </a:ext>
            </a:extLst>
          </p:cNvPr>
          <p:cNvSpPr txBox="1"/>
          <p:nvPr/>
        </p:nvSpPr>
        <p:spPr>
          <a:xfrm>
            <a:off x="668593" y="1376515"/>
            <a:ext cx="12683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0000 1000</a:t>
            </a:r>
          </a:p>
          <a:p>
            <a:r>
              <a:rPr lang="en-US" sz="2800" dirty="0"/>
              <a:t>2000</a:t>
            </a:r>
          </a:p>
          <a:p>
            <a:r>
              <a:rPr lang="en-US" sz="2800" dirty="0">
                <a:highlight>
                  <a:srgbClr val="FFFF00"/>
                </a:highlight>
              </a:rPr>
              <a:t>3000</a:t>
            </a:r>
            <a:endParaRPr lang="LID4096" sz="2800" dirty="0">
              <a:highlight>
                <a:srgbClr val="FFFF00"/>
              </a:highlight>
            </a:endParaRPr>
          </a:p>
          <a:p>
            <a:r>
              <a:rPr lang="en-US" sz="2800" dirty="0"/>
              <a:t>4000</a:t>
            </a:r>
          </a:p>
          <a:p>
            <a:r>
              <a:rPr lang="en-US" sz="2800" dirty="0"/>
              <a:t>5000</a:t>
            </a:r>
            <a:endParaRPr lang="LID4096" sz="2800" dirty="0"/>
          </a:p>
          <a:p>
            <a:r>
              <a:rPr lang="en-US" sz="2800" dirty="0"/>
              <a:t>6000</a:t>
            </a:r>
          </a:p>
          <a:p>
            <a:r>
              <a:rPr lang="en-US" sz="2800" dirty="0"/>
              <a:t>7000</a:t>
            </a:r>
            <a:endParaRPr lang="LID4096" sz="2800" dirty="0"/>
          </a:p>
          <a:p>
            <a:r>
              <a:rPr lang="en-US" sz="2800" dirty="0"/>
              <a:t>8000</a:t>
            </a:r>
          </a:p>
          <a:p>
            <a:r>
              <a:rPr lang="en-US" sz="2800" dirty="0"/>
              <a:t>9000</a:t>
            </a:r>
            <a:endParaRPr lang="LID4096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39176-53CB-47D1-BE0B-9EA963984616}"/>
              </a:ext>
            </a:extLst>
          </p:cNvPr>
          <p:cNvSpPr txBox="1"/>
          <p:nvPr/>
        </p:nvSpPr>
        <p:spPr>
          <a:xfrm>
            <a:off x="3035546" y="1454493"/>
            <a:ext cx="14093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000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100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200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300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400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500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600</a:t>
            </a:r>
          </a:p>
          <a:p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3</a:t>
            </a:r>
            <a:r>
              <a:rPr lang="en-US" sz="2800" dirty="0">
                <a:highlight>
                  <a:srgbClr val="FFFF00"/>
                </a:highlight>
              </a:rPr>
              <a:t>700</a:t>
            </a:r>
            <a:endParaRPr lang="LID4096" sz="2800" dirty="0">
              <a:highlight>
                <a:srgbClr val="FFFF00"/>
              </a:highlight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800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900</a:t>
            </a:r>
            <a:endParaRPr lang="LID4096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D1C541-1833-8713-75FA-8A409CAE4370}"/>
              </a:ext>
            </a:extLst>
          </p:cNvPr>
          <p:cNvSpPr txBox="1"/>
          <p:nvPr/>
        </p:nvSpPr>
        <p:spPr>
          <a:xfrm>
            <a:off x="5543502" y="1464326"/>
            <a:ext cx="118176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00</a:t>
            </a:r>
          </a:p>
          <a:p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37</a:t>
            </a:r>
            <a:r>
              <a:rPr lang="en-US" sz="2800" dirty="0">
                <a:highlight>
                  <a:srgbClr val="FFFF00"/>
                </a:highlight>
              </a:rPr>
              <a:t>10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20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30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40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50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60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70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80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</a:t>
            </a:r>
            <a:r>
              <a:rPr lang="en-US" sz="2800" dirty="0"/>
              <a:t>90</a:t>
            </a:r>
            <a:endParaRPr lang="LID4096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196733-4BB6-64F2-2AEA-7B6C885B7F73}"/>
              </a:ext>
            </a:extLst>
          </p:cNvPr>
          <p:cNvSpPr txBox="1"/>
          <p:nvPr/>
        </p:nvSpPr>
        <p:spPr>
          <a:xfrm>
            <a:off x="7735872" y="1552817"/>
            <a:ext cx="12683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0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1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2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3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4</a:t>
            </a:r>
          </a:p>
          <a:p>
            <a:r>
              <a:rPr lang="en-US" sz="2800" dirty="0">
                <a:solidFill>
                  <a:srgbClr val="FF0000"/>
                </a:solidFill>
                <a:highlight>
                  <a:srgbClr val="00FF00"/>
                </a:highlight>
              </a:rPr>
              <a:t>371</a:t>
            </a:r>
            <a:r>
              <a:rPr lang="en-US" sz="2800" dirty="0">
                <a:highlight>
                  <a:srgbClr val="00FF00"/>
                </a:highlight>
              </a:rPr>
              <a:t>5</a:t>
            </a:r>
            <a:endParaRPr lang="LID4096" sz="2800" dirty="0">
              <a:highlight>
                <a:srgbClr val="00FF00"/>
              </a:highlight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6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7</a:t>
            </a:r>
            <a:endParaRPr lang="LID4096" sz="2800" dirty="0"/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8</a:t>
            </a:r>
          </a:p>
          <a:p>
            <a:r>
              <a:rPr lang="en-US" sz="2800" dirty="0">
                <a:solidFill>
                  <a:srgbClr val="FF0000"/>
                </a:solidFill>
              </a:rPr>
              <a:t>371</a:t>
            </a:r>
            <a:r>
              <a:rPr lang="en-US" sz="2800" dirty="0"/>
              <a:t>9</a:t>
            </a:r>
            <a:endParaRPr lang="LID4096" sz="2800" dirty="0"/>
          </a:p>
        </p:txBody>
      </p:sp>
      <p:pic>
        <p:nvPicPr>
          <p:cNvPr id="18" name="Graphic 17" descr="Hourglass Finished with solid fill">
            <a:extLst>
              <a:ext uri="{FF2B5EF4-FFF2-40B4-BE49-F238E27FC236}">
                <a16:creationId xmlns:a16="http://schemas.microsoft.com/office/drawing/2014/main" id="{FC5F4A3F-69E2-D2B2-01F3-F4FAF7F3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2660" y="2605548"/>
            <a:ext cx="656303" cy="656303"/>
          </a:xfrm>
          <a:prstGeom prst="rect">
            <a:avLst/>
          </a:prstGeom>
        </p:spPr>
      </p:pic>
      <p:pic>
        <p:nvPicPr>
          <p:cNvPr id="21" name="Graphic 20" descr="Hourglass Finished with solid fill">
            <a:extLst>
              <a:ext uri="{FF2B5EF4-FFF2-40B4-BE49-F238E27FC236}">
                <a16:creationId xmlns:a16="http://schemas.microsoft.com/office/drawing/2014/main" id="{93AD571A-F015-41AF-6E62-FAAE67350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6592" y="4355690"/>
            <a:ext cx="656303" cy="656303"/>
          </a:xfrm>
          <a:prstGeom prst="rect">
            <a:avLst/>
          </a:prstGeom>
        </p:spPr>
      </p:pic>
      <p:pic>
        <p:nvPicPr>
          <p:cNvPr id="22" name="Graphic 21" descr="Hourglass Finished with solid fill">
            <a:extLst>
              <a:ext uri="{FF2B5EF4-FFF2-40B4-BE49-F238E27FC236}">
                <a16:creationId xmlns:a16="http://schemas.microsoft.com/office/drawing/2014/main" id="{5AB3CF82-4103-DB9E-75D0-EB0BDC7B7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7671" y="1769806"/>
            <a:ext cx="656303" cy="656303"/>
          </a:xfrm>
          <a:prstGeom prst="rect">
            <a:avLst/>
          </a:prstGeom>
        </p:spPr>
      </p:pic>
      <p:pic>
        <p:nvPicPr>
          <p:cNvPr id="23" name="Graphic 22" descr="Hourglass Finished with solid fill">
            <a:extLst>
              <a:ext uri="{FF2B5EF4-FFF2-40B4-BE49-F238E27FC236}">
                <a16:creationId xmlns:a16="http://schemas.microsoft.com/office/drawing/2014/main" id="{CD7067A7-100D-1892-2DD5-E139FB9D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6080" y="3593350"/>
            <a:ext cx="656303" cy="6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9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10BCC-7299-1D08-8C56-CAE66377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126" y="1498593"/>
            <a:ext cx="8301459" cy="22755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C55BBF-8F27-F185-B0EB-E2775A0C65BD}"/>
                  </a:ext>
                </a:extLst>
              </p14:cNvPr>
              <p14:cNvContentPartPr/>
              <p14:nvPr/>
            </p14:nvContentPartPr>
            <p14:xfrm>
              <a:off x="6962080" y="1452760"/>
              <a:ext cx="719280" cy="196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C55BBF-8F27-F185-B0EB-E2775A0C6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4080" y="1435120"/>
                <a:ext cx="754920" cy="20055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751079C-5D33-D528-2732-0819EC334003}"/>
              </a:ext>
            </a:extLst>
          </p:cNvPr>
          <p:cNvSpPr/>
          <p:nvPr/>
        </p:nvSpPr>
        <p:spPr>
          <a:xfrm>
            <a:off x="7511855" y="2052999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Random delay</a:t>
            </a:r>
          </a:p>
        </p:txBody>
      </p:sp>
      <p:pic>
        <p:nvPicPr>
          <p:cNvPr id="4100" name="Picture 4" descr="‪Statistical Analysis | How Statistical Analysis is Performed with advantage?‬‏">
            <a:extLst>
              <a:ext uri="{FF2B5EF4-FFF2-40B4-BE49-F238E27FC236}">
                <a16:creationId xmlns:a16="http://schemas.microsoft.com/office/drawing/2014/main" id="{F5AC8E04-C4B2-6855-EB9D-8D57599A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128" y="4041956"/>
            <a:ext cx="4410392" cy="246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urple Curvy Arrow Clip Art at Clker.com - vector clip art online, royalty  free &amp; public domain">
            <a:extLst>
              <a:ext uri="{FF2B5EF4-FFF2-40B4-BE49-F238E27FC236}">
                <a16:creationId xmlns:a16="http://schemas.microsoft.com/office/drawing/2014/main" id="{742D91FC-81A1-C5E4-7D95-DF8B049C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23" y="4117961"/>
            <a:ext cx="4966890" cy="230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46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6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5364" name="Picture 4" descr="Amazon.com: PULIVIA Waterproof Stopwatch Timer Only Stopwatch with ON/OFF,  No Bell No Clock No Calendar Basic Operation, Simple Stopwatch for Sports  Coaches Running Swimming, Black : Sports &amp; Outdoors">
            <a:extLst>
              <a:ext uri="{FF2B5EF4-FFF2-40B4-BE49-F238E27FC236}">
                <a16:creationId xmlns:a16="http://schemas.microsoft.com/office/drawing/2014/main" id="{A62072D7-B2DF-AF6E-279E-949922C1C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00" b="99500" l="2608" r="96480">
                        <a14:foregroundMark x1="52542" y1="1400" x2="52542" y2="1400"/>
                        <a14:foregroundMark x1="78488" y1="7200" x2="81486" y2="14700"/>
                        <a14:foregroundMark x1="90352" y1="28400" x2="96480" y2="41500"/>
                        <a14:foregroundMark x1="96480" y1="41500" x2="94003" y2="45500"/>
                        <a14:foregroundMark x1="92047" y1="35300" x2="91004" y2="51400"/>
                        <a14:foregroundMark x1="91004" y1="51400" x2="83703" y2="65400"/>
                        <a14:foregroundMark x1="83703" y1="65400" x2="52412" y2="87500"/>
                        <a14:foregroundMark x1="52412" y1="87500" x2="35984" y2="89900"/>
                        <a14:foregroundMark x1="35984" y1="89900" x2="9648" y2="60400"/>
                        <a14:foregroundMark x1="9648" y1="60400" x2="8475" y2="43600"/>
                        <a14:foregroundMark x1="8475" y1="43600" x2="19948" y2="10800"/>
                        <a14:foregroundMark x1="22425" y1="6600" x2="11082" y2="13100"/>
                        <a14:foregroundMark x1="13690" y1="15300" x2="8344" y2="20800"/>
                        <a14:foregroundMark x1="7432" y1="23700" x2="2608" y2="39900"/>
                        <a14:foregroundMark x1="26467" y1="37800" x2="44068" y2="27000"/>
                        <a14:foregroundMark x1="48892" y1="24700" x2="36767" y2="30700"/>
                        <a14:foregroundMark x1="53064" y1="90600" x2="53325" y2="95000"/>
                        <a14:foregroundMark x1="41851" y1="97700" x2="41591" y2="98300"/>
                        <a14:foregroundMark x1="58409" y1="96200" x2="58409" y2="96800"/>
                        <a14:foregroundMark x1="52542" y1="96000" x2="54368" y2="96600"/>
                        <a14:foregroundMark x1="57106" y1="98500" x2="56584" y2="99100"/>
                        <a14:foregroundMark x1="42764" y1="99500" x2="42764" y2="9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98" y="2755540"/>
            <a:ext cx="2575704" cy="335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8D2D9E-88D9-0F73-B1D1-CA457B3B7D7B}"/>
              </a:ext>
            </a:extLst>
          </p:cNvPr>
          <p:cNvSpPr/>
          <p:nvPr/>
        </p:nvSpPr>
        <p:spPr>
          <a:xfrm>
            <a:off x="-128614" y="1626959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Start timer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0AA8B5-538D-7D3B-94BB-AA44AA48307C}"/>
              </a:ext>
            </a:extLst>
          </p:cNvPr>
          <p:cNvSpPr/>
          <p:nvPr/>
        </p:nvSpPr>
        <p:spPr>
          <a:xfrm>
            <a:off x="3511616" y="200151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DE3721-7B72-DE3A-2A3B-0CAAF28692D6}"/>
              </a:ext>
            </a:extLst>
          </p:cNvPr>
          <p:cNvSpPr/>
          <p:nvPr/>
        </p:nvSpPr>
        <p:spPr>
          <a:xfrm>
            <a:off x="3869748" y="2011679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92F098-33D5-0CD7-0D4D-60F292364F27}"/>
              </a:ext>
            </a:extLst>
          </p:cNvPr>
          <p:cNvSpPr/>
          <p:nvPr/>
        </p:nvSpPr>
        <p:spPr>
          <a:xfrm>
            <a:off x="4191727" y="2011679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5A1FBD-49CF-D294-5BB0-AE699C21772E}"/>
              </a:ext>
            </a:extLst>
          </p:cNvPr>
          <p:cNvSpPr/>
          <p:nvPr/>
        </p:nvSpPr>
        <p:spPr>
          <a:xfrm>
            <a:off x="4582548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76EB96-47F7-F518-96DE-6BECB4547F69}"/>
              </a:ext>
            </a:extLst>
          </p:cNvPr>
          <p:cNvSpPr/>
          <p:nvPr/>
        </p:nvSpPr>
        <p:spPr>
          <a:xfrm>
            <a:off x="4953049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EBCE88-31B6-6B77-C2DB-BA19D001BBA2}"/>
              </a:ext>
            </a:extLst>
          </p:cNvPr>
          <p:cNvSpPr/>
          <p:nvPr/>
        </p:nvSpPr>
        <p:spPr>
          <a:xfrm>
            <a:off x="5255638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3DBC98-8C00-529E-C48B-0EA6DFD5B560}"/>
              </a:ext>
            </a:extLst>
          </p:cNvPr>
          <p:cNvSpPr/>
          <p:nvPr/>
        </p:nvSpPr>
        <p:spPr>
          <a:xfrm>
            <a:off x="5592430" y="2001517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B4A6CB-91AC-765A-50E4-1D82B313F455}"/>
              </a:ext>
            </a:extLst>
          </p:cNvPr>
          <p:cNvSpPr/>
          <p:nvPr/>
        </p:nvSpPr>
        <p:spPr>
          <a:xfrm>
            <a:off x="5929222" y="2001516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2A7C8C-CEE9-031C-C371-648C13C06343}"/>
              </a:ext>
            </a:extLst>
          </p:cNvPr>
          <p:cNvSpPr/>
          <p:nvPr/>
        </p:nvSpPr>
        <p:spPr>
          <a:xfrm>
            <a:off x="6245200" y="2001516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B1440E-0431-C808-0E7B-99D76427901C}"/>
              </a:ext>
            </a:extLst>
          </p:cNvPr>
          <p:cNvSpPr/>
          <p:nvPr/>
        </p:nvSpPr>
        <p:spPr>
          <a:xfrm>
            <a:off x="6556530" y="2001515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601449-AEC3-45D0-85E7-CA4CF6A06E0A}"/>
              </a:ext>
            </a:extLst>
          </p:cNvPr>
          <p:cNvSpPr/>
          <p:nvPr/>
        </p:nvSpPr>
        <p:spPr>
          <a:xfrm>
            <a:off x="6925557" y="2011678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D1592D-AFEE-E1C5-84B2-761876428708}"/>
              </a:ext>
            </a:extLst>
          </p:cNvPr>
          <p:cNvSpPr/>
          <p:nvPr/>
        </p:nvSpPr>
        <p:spPr>
          <a:xfrm>
            <a:off x="7237789" y="2001514"/>
            <a:ext cx="217104" cy="216023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EF3DA2-3A2C-AD23-2F70-6AB9CD58080C}"/>
              </a:ext>
            </a:extLst>
          </p:cNvPr>
          <p:cNvSpPr/>
          <p:nvPr/>
        </p:nvSpPr>
        <p:spPr>
          <a:xfrm>
            <a:off x="7824938" y="1724804"/>
            <a:ext cx="408532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Finish Timer</a:t>
            </a:r>
          </a:p>
        </p:txBody>
      </p:sp>
      <p:pic>
        <p:nvPicPr>
          <p:cNvPr id="15362" name="Picture 2" descr="‪I²C - serial protocol decoding‬‏">
            <a:extLst>
              <a:ext uri="{FF2B5EF4-FFF2-40B4-BE49-F238E27FC236}">
                <a16:creationId xmlns:a16="http://schemas.microsoft.com/office/drawing/2014/main" id="{991A29A5-B329-3301-2BFA-1EB015024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502" y="1353943"/>
            <a:ext cx="3692646" cy="187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80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1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3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4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15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2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35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50"/>
                            </p:stCondLst>
                            <p:childTnLst>
                              <p:par>
                                <p:cTn id="10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4B2DAE-34CA-C2A1-C225-1802BDB21203}"/>
              </a:ext>
            </a:extLst>
          </p:cNvPr>
          <p:cNvSpPr/>
          <p:nvPr/>
        </p:nvSpPr>
        <p:spPr>
          <a:xfrm>
            <a:off x="9438965" y="430613"/>
            <a:ext cx="19271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 rtl="1"/>
            <a:r>
              <a:rPr lang="he-I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חלק 2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26" name="Picture 2" descr="‪What Is a Core in a CPU? How Many Do I Need? - GEEKOM‬‏">
            <a:extLst>
              <a:ext uri="{FF2B5EF4-FFF2-40B4-BE49-F238E27FC236}">
                <a16:creationId xmlns:a16="http://schemas.microsoft.com/office/drawing/2014/main" id="{E36067AD-077D-D4B8-7AB7-7663669B6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305" y="1672463"/>
            <a:ext cx="3379680" cy="19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‪What Is a Core in a CPU? How Many Do I Need? - GEEKOM‬‏">
            <a:extLst>
              <a:ext uri="{FF2B5EF4-FFF2-40B4-BE49-F238E27FC236}">
                <a16:creationId xmlns:a16="http://schemas.microsoft.com/office/drawing/2014/main" id="{7F2DB90E-6BE5-2AB0-3F50-DC4A9A5F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125" y="1718187"/>
            <a:ext cx="3379680" cy="19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E2C07-A3C9-D7B8-3381-B585935B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193" y="4588590"/>
            <a:ext cx="2339543" cy="1905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D7E69-4111-C743-1F6E-86B8A01C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673" y="4580969"/>
            <a:ext cx="2362405" cy="1912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7B450-51F7-0064-AF49-DFEEF6830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73" y="4580969"/>
            <a:ext cx="2278189" cy="1911766"/>
          </a:xfrm>
          <a:prstGeom prst="rect">
            <a:avLst/>
          </a:prstGeom>
        </p:spPr>
      </p:pic>
      <p:pic>
        <p:nvPicPr>
          <p:cNvPr id="1028" name="Picture 4" descr="‪Blue Arrow Indicates Direction Exit Right Stock Vector (Royalty Free)  384232540 | Shutterstock‬‏">
            <a:extLst>
              <a:ext uri="{FF2B5EF4-FFF2-40B4-BE49-F238E27FC236}">
                <a16:creationId xmlns:a16="http://schemas.microsoft.com/office/drawing/2014/main" id="{57C5AFF4-901F-CC29-94D5-44269288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20911">
            <a:off x="1319471" y="3686871"/>
            <a:ext cx="1344570" cy="8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‪Blue Arrow Indicates Direction Exit Right Stock Vector (Royalty Free)  384232540 | Shutterstock‬‏">
            <a:extLst>
              <a:ext uri="{FF2B5EF4-FFF2-40B4-BE49-F238E27FC236}">
                <a16:creationId xmlns:a16="http://schemas.microsoft.com/office/drawing/2014/main" id="{A832D4A2-E255-343A-82E2-729CBD8A0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766679" y="3713544"/>
            <a:ext cx="1344570" cy="8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‪Blue Arrow Indicates Direction Exit Right Stock Vector (Royalty Free)  384232540 | Shutterstock‬‏">
            <a:extLst>
              <a:ext uri="{FF2B5EF4-FFF2-40B4-BE49-F238E27FC236}">
                <a16:creationId xmlns:a16="http://schemas.microsoft.com/office/drawing/2014/main" id="{0FEBCB1D-8695-1DFF-750D-4D7EEF8D2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9525">
            <a:off x="3548843" y="3667821"/>
            <a:ext cx="1344570" cy="81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360</Words>
  <Application>Microsoft Office PowerPoint</Application>
  <PresentationFormat>Widescreen</PresentationFormat>
  <Paragraphs>135</Paragraphs>
  <Slides>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Aharoni</vt:lpstr>
      <vt:lpstr>Aptos</vt:lpstr>
      <vt:lpstr>Aptos Display</vt:lpstr>
      <vt:lpstr>Arial</vt:lpstr>
      <vt:lpstr>Cambria Math</vt:lpstr>
      <vt:lpstr>Guttman Kav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avishai gonen</dc:creator>
  <cp:lastModifiedBy>avishai gonen</cp:lastModifiedBy>
  <cp:revision>12</cp:revision>
  <dcterms:created xsi:type="dcterms:W3CDTF">2024-07-21T16:28:29Z</dcterms:created>
  <dcterms:modified xsi:type="dcterms:W3CDTF">2024-07-24T09:23:33Z</dcterms:modified>
</cp:coreProperties>
</file>